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5" r:id="rId8"/>
    <p:sldId id="259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6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VEEN SAMUEL" initials="NS" lastIdx="1" clrIdx="0">
    <p:extLst>
      <p:ext uri="{19B8F6BF-5375-455C-9EA6-DF929625EA0E}">
        <p15:presenceInfo xmlns:p15="http://schemas.microsoft.com/office/powerpoint/2012/main" userId="NAVEEN SAM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71" autoAdjust="0"/>
  </p:normalViewPr>
  <p:slideViewPr>
    <p:cSldViewPr snapToGrid="0">
      <p:cViewPr varScale="1">
        <p:scale>
          <a:sx n="80" d="100"/>
          <a:sy n="80" d="100"/>
        </p:scale>
        <p:origin x="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s%201\GUVI%20Assignemt%20Naveen%20Ramesh_Histogram\order_items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[order_items.xlsm]Chart &amp; Graph!PivotTable2</c:name>
    <c:fmtId val="12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5B9BD5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5B9BD5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5B9BD5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'Chart &amp; Graph'!$B$3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rgbClr val="5B9BD5">
                  <a:alpha val="70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'Chart &amp; Graph'!$A$4:$A$7</c:f>
              <c:strCache>
                <c:ptCount val="3"/>
                <c:pt idx="0">
                  <c:v>Baldwin Bikes</c:v>
                </c:pt>
                <c:pt idx="1">
                  <c:v>Rowlett Bikes</c:v>
                </c:pt>
                <c:pt idx="2">
                  <c:v>Santa Cruz Bikes</c:v>
                </c:pt>
              </c:strCache>
            </c:strRef>
          </c:cat>
          <c:val>
            <c:numRef>
              <c:f>'Chart &amp; Graph'!$B$4:$B$7</c:f>
              <c:numCache>
                <c:formatCode>General</c:formatCode>
                <c:ptCount val="3"/>
                <c:pt idx="0">
                  <c:v>5826242.2100003222</c:v>
                </c:pt>
                <c:pt idx="1">
                  <c:v>962600.759999995</c:v>
                </c:pt>
                <c:pt idx="2">
                  <c:v>1790145.9099999892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B9-4272-AAFD-EFB62390C6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1568822224"/>
        <c:axId val="1557906496"/>
      </c:barChart>
      <c:catAx>
        <c:axId val="1568822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906496"/>
        <c:crosses val="autoZero"/>
        <c:auto val="1"/>
        <c:lblAlgn val="ctr"/>
        <c:lblOffset val="100"/>
        <c:noMultiLvlLbl val="0"/>
      </c:catAx>
      <c:valAx>
        <c:axId val="1557906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8822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37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64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44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8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09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818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89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43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53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6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F0FE473-E396-40F3-AD4E-EC13B7A208DA}" type="datetimeFigureOut">
              <a:rPr lang="en-IN" smtClean="0"/>
              <a:t>15-03-2025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A138377-F62B-47A0-B84E-818470F6A3E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4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package" Target="../embeddings/Microsoft_Word_Document.docx"/><Relationship Id="rId7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4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9C4E-11BE-4EA3-AF91-0511E362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Customer Purchase Behaviour in Retail using Data Analytics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3BB15-CBC4-4B9B-A564-6C5B20122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By,</a:t>
            </a:r>
          </a:p>
          <a:p>
            <a:pPr algn="r"/>
            <a:r>
              <a:rPr lang="en-US" dirty="0"/>
              <a:t>Naveen Ramesh</a:t>
            </a:r>
          </a:p>
          <a:p>
            <a:pPr algn="r"/>
            <a:r>
              <a:rPr lang="en-US" dirty="0"/>
              <a:t>BADM-WD-T-B5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18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BD64-EBB5-4DB9-BD57-3699E908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933"/>
          </a:xfrm>
        </p:spPr>
        <p:txBody>
          <a:bodyPr/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9860-4748-4AB3-9BD6-D2CDAA1F4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6058"/>
            <a:ext cx="5181600" cy="4960905"/>
          </a:xfrm>
        </p:spPr>
        <p:txBody>
          <a:bodyPr/>
          <a:lstStyle/>
          <a:p>
            <a:pPr lvl="0"/>
            <a:r>
              <a:rPr lang="en-IN" sz="1600" b="1" dirty="0"/>
              <a:t>Complex Joins:</a:t>
            </a:r>
            <a:r>
              <a:rPr lang="en-IN" sz="1600" dirty="0"/>
              <a:t> To Retrieve all orders along with the product names and the store names.</a:t>
            </a:r>
          </a:p>
          <a:p>
            <a:pPr lvl="0"/>
            <a:r>
              <a:rPr lang="en-US" sz="1600" dirty="0"/>
              <a:t>O</a:t>
            </a:r>
            <a:r>
              <a:rPr lang="en-IN" sz="1600" dirty="0" err="1"/>
              <a:t>bservation</a:t>
            </a:r>
            <a:r>
              <a:rPr lang="en-IN" sz="1600" dirty="0"/>
              <a:t>:</a:t>
            </a:r>
          </a:p>
          <a:p>
            <a:pPr lvl="0"/>
            <a:r>
              <a:rPr lang="en-US" sz="1600" dirty="0"/>
              <a:t>The output shows the difference products available in each store with respect to the order ID.</a:t>
            </a:r>
          </a:p>
          <a:p>
            <a:pPr lvl="0"/>
            <a:r>
              <a:rPr lang="en-US" sz="1600" dirty="0"/>
              <a:t>The products are evenly distributed</a:t>
            </a:r>
            <a:endParaRPr lang="en-IN" sz="16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85E590-DA00-4CFA-B58D-054BE1B4DF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1274" y="1216058"/>
            <a:ext cx="4723452" cy="4998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10A23-A852-4E2C-9EC3-6EB272B6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30" y="3234596"/>
            <a:ext cx="45529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6C9-8B3D-49BB-B063-A178FA4F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238"/>
          </a:xfrm>
        </p:spPr>
        <p:txBody>
          <a:bodyPr/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0701-DF1A-4689-84A8-85D60A98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12364"/>
            <a:ext cx="5181600" cy="5064599"/>
          </a:xfrm>
        </p:spPr>
        <p:txBody>
          <a:bodyPr/>
          <a:lstStyle/>
          <a:p>
            <a:pPr lvl="0"/>
            <a:r>
              <a:rPr lang="en-IN" b="1" dirty="0"/>
              <a:t>Temporary Tables:</a:t>
            </a:r>
            <a:endParaRPr lang="en-IN" sz="2400" dirty="0"/>
          </a:p>
          <a:p>
            <a:pPr marL="457200" lvl="1" indent="0">
              <a:buNone/>
            </a:pPr>
            <a:r>
              <a:rPr lang="en-IN" dirty="0"/>
              <a:t>To</a:t>
            </a:r>
            <a:r>
              <a:rPr lang="en-IN" b="1" dirty="0"/>
              <a:t> </a:t>
            </a:r>
            <a:r>
              <a:rPr lang="en-IN" dirty="0"/>
              <a:t>Create a temporary table to store intermediate sales calculations.</a:t>
            </a:r>
          </a:p>
          <a:p>
            <a:pPr marL="457200" lvl="1" indent="0">
              <a:buNone/>
            </a:pPr>
            <a:r>
              <a:rPr lang="en-US" sz="2000" dirty="0"/>
              <a:t>O</a:t>
            </a:r>
            <a:r>
              <a:rPr lang="en-IN" sz="2000" dirty="0" err="1"/>
              <a:t>bservations</a:t>
            </a:r>
            <a:r>
              <a:rPr lang="en-IN" sz="2000" dirty="0"/>
              <a:t>: The output shows the total sales made for the particular Order ID.</a:t>
            </a:r>
          </a:p>
          <a:p>
            <a:pPr marL="457200" lvl="1" indent="0">
              <a:buNone/>
            </a:pPr>
            <a:r>
              <a:rPr lang="en-US" sz="2000" dirty="0"/>
              <a:t>T</a:t>
            </a:r>
            <a:r>
              <a:rPr lang="en-IN" sz="2000" dirty="0"/>
              <a:t>he Order ID: 1541, has the highest total sales of 32K.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6C9CC-28BA-490F-8A9E-A83CCD1CD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9455" y="999242"/>
            <a:ext cx="4754112" cy="517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CA096-D810-4991-8568-8D340E4B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7600"/>
            <a:ext cx="5861255" cy="28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8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A77B-C0DA-4338-B836-3DC3F63E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712"/>
            <a:ext cx="10515600" cy="822652"/>
          </a:xfrm>
        </p:spPr>
        <p:txBody>
          <a:bodyPr/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FBE8-8E9F-4E1E-A252-9A419CF6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0072"/>
            <a:ext cx="4816328" cy="5026892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lang="en-IN" sz="2500" b="1" dirty="0"/>
              <a:t>Stored Procedures:</a:t>
            </a:r>
            <a:r>
              <a:rPr lang="en-IN" sz="2500" dirty="0"/>
              <a:t> </a:t>
            </a:r>
            <a:r>
              <a:rPr lang="en-IN" sz="2500" b="1" dirty="0"/>
              <a:t>To</a:t>
            </a:r>
            <a:r>
              <a:rPr lang="en-IN" sz="2500" dirty="0"/>
              <a:t> Write a stored procedure to update stock quantities based on new shipments.</a:t>
            </a:r>
          </a:p>
          <a:p>
            <a:pPr marL="0" indent="0">
              <a:buNone/>
            </a:pPr>
            <a:r>
              <a:rPr lang="en-IN" sz="2500" b="1" dirty="0"/>
              <a:t>Observations:</a:t>
            </a:r>
            <a:endParaRPr lang="en-IN" sz="2500" dirty="0"/>
          </a:p>
          <a:p>
            <a:pPr lvl="0"/>
            <a:r>
              <a:rPr lang="en-IN" sz="2500" b="1" dirty="0"/>
              <a:t>Stored Procedure Functionality:</a:t>
            </a:r>
            <a:endParaRPr lang="en-IN" sz="2500" dirty="0"/>
          </a:p>
          <a:p>
            <a:pPr lvl="1"/>
            <a:r>
              <a:rPr lang="en-IN" sz="2500" dirty="0"/>
              <a:t>The </a:t>
            </a:r>
            <a:r>
              <a:rPr lang="en-IN" sz="2500" dirty="0" err="1"/>
              <a:t>UpdateStock</a:t>
            </a:r>
            <a:r>
              <a:rPr lang="en-IN" sz="2500" dirty="0"/>
              <a:t> procedure increments the quantity of a product in the stocks table when a new shipment arrives.</a:t>
            </a:r>
          </a:p>
          <a:p>
            <a:pPr lvl="1"/>
            <a:r>
              <a:rPr lang="en-IN" sz="2500" dirty="0"/>
              <a:t>It takes two parameters: </a:t>
            </a:r>
            <a:r>
              <a:rPr lang="en-IN" sz="2500" dirty="0" err="1"/>
              <a:t>p_product_id</a:t>
            </a:r>
            <a:r>
              <a:rPr lang="en-IN" sz="2500" dirty="0"/>
              <a:t> (product identifier) and </a:t>
            </a:r>
            <a:r>
              <a:rPr lang="en-IN" sz="2500" dirty="0" err="1"/>
              <a:t>p_quantity_received</a:t>
            </a:r>
            <a:r>
              <a:rPr lang="en-IN" sz="2500" dirty="0"/>
              <a:t> (new stock quantity).</a:t>
            </a:r>
          </a:p>
          <a:p>
            <a:pPr lvl="0"/>
            <a:r>
              <a:rPr lang="en-IN" sz="2500" b="1" dirty="0"/>
              <a:t>Stock Update Verification:</a:t>
            </a:r>
            <a:endParaRPr lang="en-IN" sz="2500" dirty="0"/>
          </a:p>
          <a:p>
            <a:pPr lvl="1"/>
            <a:r>
              <a:rPr lang="en-IN" sz="2500" dirty="0"/>
              <a:t>Before execution: </a:t>
            </a:r>
          </a:p>
          <a:p>
            <a:pPr lvl="2"/>
            <a:r>
              <a:rPr lang="en-IN" sz="2500" dirty="0"/>
              <a:t>Product 3 had 6 units.</a:t>
            </a:r>
          </a:p>
          <a:p>
            <a:pPr lvl="2"/>
            <a:r>
              <a:rPr lang="en-IN" sz="2500" dirty="0"/>
              <a:t>Product 4 had 23 units.</a:t>
            </a:r>
          </a:p>
          <a:p>
            <a:pPr lvl="1"/>
            <a:r>
              <a:rPr lang="en-IN" sz="2500" dirty="0"/>
              <a:t>After calling </a:t>
            </a:r>
            <a:r>
              <a:rPr lang="en-IN" sz="2500" dirty="0" err="1"/>
              <a:t>UpdateStock</a:t>
            </a:r>
            <a:r>
              <a:rPr lang="en-IN" sz="2500" dirty="0"/>
              <a:t>(3, 50) and </a:t>
            </a:r>
            <a:r>
              <a:rPr lang="en-IN" sz="2500" dirty="0" err="1"/>
              <a:t>UpdateStock</a:t>
            </a:r>
            <a:r>
              <a:rPr lang="en-IN" sz="2500" dirty="0"/>
              <a:t>(4, 100): </a:t>
            </a:r>
          </a:p>
          <a:p>
            <a:pPr lvl="2"/>
            <a:r>
              <a:rPr lang="en-IN" sz="2500" dirty="0"/>
              <a:t>Product 3 increased to 56 (6 + 50).</a:t>
            </a:r>
          </a:p>
          <a:p>
            <a:pPr lvl="2"/>
            <a:r>
              <a:rPr lang="en-IN" sz="2500" dirty="0"/>
              <a:t>Product 4 increased to 123 (23 + 100).</a:t>
            </a:r>
          </a:p>
          <a:p>
            <a:pPr lvl="1"/>
            <a:r>
              <a:rPr lang="en-IN" sz="2500" dirty="0"/>
              <a:t>The update process works correctly.</a:t>
            </a:r>
          </a:p>
          <a:p>
            <a:pPr lvl="0"/>
            <a:r>
              <a:rPr lang="en-IN" sz="2500" b="1" dirty="0"/>
              <a:t>Business Impact:</a:t>
            </a:r>
            <a:endParaRPr lang="en-IN" sz="2500" dirty="0"/>
          </a:p>
          <a:p>
            <a:pPr lvl="1"/>
            <a:r>
              <a:rPr lang="en-IN" sz="2500" dirty="0"/>
              <a:t>Efficiently manages stock levels with automated updates.</a:t>
            </a:r>
          </a:p>
          <a:p>
            <a:pPr lvl="1"/>
            <a:r>
              <a:rPr lang="en-IN" sz="2500" dirty="0"/>
              <a:t>Helps track inventory changes in real-time.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C73E6-1F82-475A-B59E-BDC60731FB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8844" y="1664019"/>
            <a:ext cx="5095891" cy="3145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8CBD5-D212-4EE0-905B-64A2EA59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844" y="4785430"/>
            <a:ext cx="24765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9241B-E3DC-4F5D-9B40-8CE26B2FF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660" y="4785430"/>
            <a:ext cx="25050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1619-5A43-44A6-B589-33D011429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091"/>
          </a:xfrm>
        </p:spPr>
        <p:txBody>
          <a:bodyPr/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7FCE5-65C2-4632-AD4E-501D47C56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6058"/>
            <a:ext cx="4723614" cy="5276817"/>
          </a:xfrm>
        </p:spPr>
        <p:txBody>
          <a:bodyPr/>
          <a:lstStyle/>
          <a:p>
            <a:pPr lvl="0"/>
            <a:r>
              <a:rPr lang="en-IN" sz="1800" b="1" dirty="0"/>
              <a:t>Basic Select Query(Output Imported to Power BI):</a:t>
            </a:r>
            <a:endParaRPr lang="en-IN" sz="1800" dirty="0"/>
          </a:p>
          <a:p>
            <a:pPr marL="457200" lvl="1" indent="0">
              <a:buNone/>
            </a:pPr>
            <a:r>
              <a:rPr lang="en-IN" sz="1800" b="1" dirty="0"/>
              <a:t>To </a:t>
            </a:r>
            <a:r>
              <a:rPr lang="en-IN" sz="1800" dirty="0"/>
              <a:t>Retrieve all details of customers who have placed orders.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b="1" dirty="0"/>
              <a:t>O</a:t>
            </a:r>
            <a:r>
              <a:rPr lang="en-IN" sz="1800" b="1" dirty="0" err="1"/>
              <a:t>bservations</a:t>
            </a:r>
            <a:r>
              <a:rPr lang="en-IN" sz="1800" b="1" dirty="0"/>
              <a:t>:</a:t>
            </a:r>
          </a:p>
          <a:p>
            <a:pPr marL="457200" lvl="1" indent="0">
              <a:buNone/>
            </a:pPr>
            <a:r>
              <a:rPr lang="en-US" sz="1800" dirty="0"/>
              <a:t>F</a:t>
            </a:r>
            <a:r>
              <a:rPr lang="en-IN" sz="1800" dirty="0"/>
              <a:t>rom the Output, it is found that there are 1445 unique customers who have placed orders. Out of which 830 customers orders has been completed, 63 </a:t>
            </a:r>
            <a:r>
              <a:rPr lang="en-IN" sz="1800" dirty="0" err="1"/>
              <a:t>proceesing</a:t>
            </a:r>
            <a:r>
              <a:rPr lang="en-IN" sz="1800" dirty="0"/>
              <a:t>, 62 pending and 45 were rejected.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8C7BDF-1404-4A8F-BC1B-6DB2A87141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38" y="1131216"/>
            <a:ext cx="5929460" cy="31579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38E25-D631-442E-A506-D68F576B0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82" y="4325397"/>
            <a:ext cx="4723615" cy="2167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6DCA00-1C0D-44E2-886A-7E83F9DB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14" y="4374039"/>
            <a:ext cx="1460368" cy="21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7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34AA-9AB3-43EB-A65C-1CCD4FE6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4116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01C2C-32E0-4D84-97C8-09AF737EF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02936"/>
            <a:ext cx="5181600" cy="507402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IN" sz="1900" b="1" dirty="0"/>
              <a:t>Load Total Sales by Store Data:</a:t>
            </a:r>
            <a:endParaRPr lang="en-IN" sz="1900" dirty="0"/>
          </a:p>
          <a:p>
            <a:pPr marL="0" indent="0">
              <a:buNone/>
            </a:pPr>
            <a:r>
              <a:rPr lang="en-IN" sz="1900" b="1" dirty="0"/>
              <a:t>Observations:</a:t>
            </a:r>
            <a:endParaRPr lang="en-IN" sz="1900" dirty="0"/>
          </a:p>
          <a:p>
            <a:pPr lvl="0"/>
            <a:r>
              <a:rPr lang="en-IN" sz="1900" b="1" dirty="0"/>
              <a:t>Sales Distribution:</a:t>
            </a:r>
            <a:endParaRPr lang="en-IN" sz="1900" dirty="0"/>
          </a:p>
          <a:p>
            <a:pPr lvl="1"/>
            <a:r>
              <a:rPr lang="en-IN" sz="1900" b="1" dirty="0"/>
              <a:t>Store 2 (Baldwin Bikes) is the highest performer</a:t>
            </a:r>
            <a:r>
              <a:rPr lang="en-IN" sz="1900" dirty="0"/>
              <a:t> with </a:t>
            </a:r>
            <a:r>
              <a:rPr lang="en-IN" sz="1900" b="1" dirty="0"/>
              <a:t>5.8M</a:t>
            </a:r>
            <a:r>
              <a:rPr lang="en-IN" sz="1900" dirty="0"/>
              <a:t> in total sales.</a:t>
            </a:r>
          </a:p>
          <a:p>
            <a:pPr lvl="1"/>
            <a:r>
              <a:rPr lang="en-IN" sz="1900" b="1" dirty="0"/>
              <a:t>Store 1 (Santa Cruz Bikes) has 1.8M</a:t>
            </a:r>
            <a:r>
              <a:rPr lang="en-IN" sz="1900" dirty="0"/>
              <a:t>, significantly lower than Store 2.</a:t>
            </a:r>
          </a:p>
          <a:p>
            <a:pPr lvl="1"/>
            <a:r>
              <a:rPr lang="en-IN" sz="1900" b="1" dirty="0"/>
              <a:t>Store 3 (Rowlett Bikes) is the lowest</a:t>
            </a:r>
            <a:r>
              <a:rPr lang="en-IN" sz="1900" dirty="0"/>
              <a:t> at </a:t>
            </a:r>
            <a:r>
              <a:rPr lang="en-IN" sz="1900" b="1" dirty="0"/>
              <a:t>962K</a:t>
            </a:r>
            <a:r>
              <a:rPr lang="en-IN" sz="1900" dirty="0"/>
              <a:t>, underperforming compared to the others.</a:t>
            </a:r>
          </a:p>
          <a:p>
            <a:pPr lvl="0"/>
            <a:r>
              <a:rPr lang="en-IN" sz="1900" b="1" dirty="0"/>
              <a:t>Sales Gap Analysis:</a:t>
            </a:r>
            <a:endParaRPr lang="en-IN" sz="1900" dirty="0"/>
          </a:p>
          <a:p>
            <a:pPr lvl="1"/>
            <a:r>
              <a:rPr lang="en-IN" sz="1900" dirty="0"/>
              <a:t>Store 2’s sales are over </a:t>
            </a:r>
            <a:r>
              <a:rPr lang="en-IN" sz="1900" b="1" dirty="0"/>
              <a:t>3x higher</a:t>
            </a:r>
            <a:r>
              <a:rPr lang="en-IN" sz="1900" dirty="0"/>
              <a:t> than Store 1 and </a:t>
            </a:r>
            <a:r>
              <a:rPr lang="en-IN" sz="1900" b="1" dirty="0"/>
              <a:t>6x higher</a:t>
            </a:r>
            <a:r>
              <a:rPr lang="en-IN" sz="1900" dirty="0"/>
              <a:t> than Store 3.</a:t>
            </a:r>
          </a:p>
          <a:p>
            <a:pPr lvl="1"/>
            <a:r>
              <a:rPr lang="en-IN" sz="1900" dirty="0"/>
              <a:t>Store 3 needs significant improvement in sales performance.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F18525-84A1-47BB-BF4F-6D0B4B073D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1536" y="4195540"/>
            <a:ext cx="2711187" cy="2297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BBF75-D303-43D4-8050-021A1761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2184"/>
            <a:ext cx="5181600" cy="3601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B4AA8-3081-4D6F-9B43-66B59AA35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924" y="4283527"/>
            <a:ext cx="3279105" cy="220934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DA39ADA-C677-42BB-91FE-88F18C16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4195541"/>
            <a:ext cx="2711187" cy="22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C010-936D-4581-8C8A-093646F3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214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F06F2-CACB-4A15-A59F-EB95EBE4A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6058"/>
            <a:ext cx="4459664" cy="4960905"/>
          </a:xfrm>
        </p:spPr>
        <p:txBody>
          <a:bodyPr/>
          <a:lstStyle/>
          <a:p>
            <a:pPr marL="0" lvl="0" indent="0">
              <a:buNone/>
            </a:pPr>
            <a:r>
              <a:rPr lang="en-IN" sz="1800" b="1" dirty="0"/>
              <a:t>Load Products Never Ordered Data:</a:t>
            </a:r>
          </a:p>
          <a:p>
            <a:pPr marL="0" lvl="0" indent="0">
              <a:buNone/>
            </a:pPr>
            <a:r>
              <a:rPr lang="en-US" sz="1800" b="1" dirty="0"/>
              <a:t>Observation:</a:t>
            </a:r>
          </a:p>
          <a:p>
            <a:pPr lvl="0"/>
            <a:r>
              <a:rPr lang="en-IN" sz="1800" dirty="0"/>
              <a:t>The list includes a mix of </a:t>
            </a:r>
            <a:r>
              <a:rPr lang="en-IN" sz="1800" b="1" dirty="0"/>
              <a:t>kids', women's, and general bikes</a:t>
            </a:r>
            <a:r>
              <a:rPr lang="en-IN" sz="1800" dirty="0"/>
              <a:t> from brands like </a:t>
            </a:r>
            <a:r>
              <a:rPr lang="en-IN" sz="1800" b="1" dirty="0"/>
              <a:t>Trek</a:t>
            </a:r>
            <a:r>
              <a:rPr lang="en-IN" sz="1800" dirty="0"/>
              <a:t> and </a:t>
            </a:r>
            <a:r>
              <a:rPr lang="en-IN" sz="1800" b="1" dirty="0"/>
              <a:t>Electra</a:t>
            </a:r>
            <a:r>
              <a:rPr lang="en-IN" sz="1800" dirty="0"/>
              <a:t>. </a:t>
            </a:r>
          </a:p>
          <a:p>
            <a:pPr lvl="0"/>
            <a:r>
              <a:rPr lang="en-IN" sz="1800" dirty="0"/>
              <a:t>Covers multiple categories: </a:t>
            </a:r>
            <a:r>
              <a:rPr lang="en-IN" sz="1800" b="1" dirty="0"/>
              <a:t>framesets, road bikes, and disc models</a:t>
            </a:r>
            <a:r>
              <a:rPr lang="en-IN" sz="1800" dirty="0"/>
              <a:t>.</a:t>
            </a:r>
          </a:p>
          <a:p>
            <a:pPr lvl="0"/>
            <a:endParaRPr lang="en-IN" sz="2400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83572-66DD-468C-85F6-4587D65E76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4618" y="1216058"/>
            <a:ext cx="5033913" cy="2507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C496B-BBCB-4EDB-95A1-2ACFA3E1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18" y="3696510"/>
            <a:ext cx="5759777" cy="250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7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BD18-3CC5-4A98-82C6-1F1F95C7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518"/>
          </a:xfrm>
        </p:spPr>
        <p:txBody>
          <a:bodyPr/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94C43-3949-4BEF-B50D-E0BCABBD7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40644"/>
            <a:ext cx="5181600" cy="5036319"/>
          </a:xfrm>
        </p:spPr>
        <p:txBody>
          <a:bodyPr/>
          <a:lstStyle/>
          <a:p>
            <a:pPr marL="0" lvl="0" indent="0">
              <a:buNone/>
            </a:pPr>
            <a:r>
              <a:rPr lang="en-IN" sz="1800" b="1" dirty="0"/>
              <a:t>Joins: To </a:t>
            </a:r>
            <a:r>
              <a:rPr lang="en-IN" sz="1800" dirty="0"/>
              <a:t>Retrieve the names and email addresses of staff along with the names of their managers.</a:t>
            </a:r>
          </a:p>
          <a:p>
            <a:pPr marL="0" lvl="0" indent="0">
              <a:buNone/>
            </a:pPr>
            <a:r>
              <a:rPr lang="en-US" sz="1800" b="1" dirty="0"/>
              <a:t>O</a:t>
            </a:r>
            <a:r>
              <a:rPr lang="en-IN" sz="1800" b="1" dirty="0" err="1"/>
              <a:t>bservations</a:t>
            </a:r>
            <a:r>
              <a:rPr lang="en-IN" sz="1800" b="1" dirty="0"/>
              <a:t>:</a:t>
            </a:r>
          </a:p>
          <a:p>
            <a:pPr marL="0" lvl="0" indent="0">
              <a:buNone/>
            </a:pPr>
            <a:r>
              <a:rPr lang="en-IN" sz="1800" dirty="0"/>
              <a:t>Some managers (e.g., </a:t>
            </a:r>
            <a:r>
              <a:rPr lang="en-IN" sz="1800" b="1" dirty="0"/>
              <a:t>Fabiola Jackson</a:t>
            </a:r>
            <a:r>
              <a:rPr lang="en-IN" sz="1800" dirty="0"/>
              <a:t>) manage </a:t>
            </a:r>
            <a:r>
              <a:rPr lang="en-IN" sz="1800" b="1" dirty="0"/>
              <a:t>multiple employees</a:t>
            </a:r>
            <a:r>
              <a:rPr lang="en-IN" sz="1800" dirty="0"/>
              <a:t> (4 in this case).</a:t>
            </a:r>
          </a:p>
          <a:p>
            <a:pPr marL="0" lvl="0" indent="0">
              <a:buNone/>
            </a:pPr>
            <a:r>
              <a:rPr lang="en-IN" sz="1800" dirty="0"/>
              <a:t>Others, like </a:t>
            </a:r>
            <a:r>
              <a:rPr lang="en-IN" sz="1800" b="1" dirty="0"/>
              <a:t>Mireya Copeland and Venita Daniel</a:t>
            </a:r>
            <a:r>
              <a:rPr lang="en-IN" sz="1800" dirty="0"/>
              <a:t>, manage </a:t>
            </a:r>
            <a:r>
              <a:rPr lang="en-IN" sz="1800" b="1" dirty="0"/>
              <a:t>fewer staff members</a:t>
            </a:r>
            <a:r>
              <a:rPr lang="en-IN" sz="1800" dirty="0"/>
              <a:t>.</a:t>
            </a:r>
          </a:p>
          <a:p>
            <a:pPr marL="457200" lvl="1" indent="0">
              <a:buNone/>
            </a:pPr>
            <a:endParaRPr lang="en-IN" sz="2000" dirty="0"/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B28F6-70A9-4C8A-82F2-C7AAFCAF91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999241"/>
            <a:ext cx="5181600" cy="2828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F9754-E99C-407F-8EDB-F0A730BB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968748"/>
            <a:ext cx="51816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5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E5DAC-9221-42A7-870D-E729FFC1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957"/>
          </a:xfrm>
        </p:spPr>
        <p:txBody>
          <a:bodyPr>
            <a:normAutofit fontScale="90000"/>
          </a:bodyPr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3F331-6A4C-40D9-8AFC-517E25B5A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2619"/>
            <a:ext cx="5181600" cy="4904344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IN" sz="2300" b="1" dirty="0"/>
              <a:t>Window Functions:</a:t>
            </a:r>
            <a:endParaRPr lang="en-IN" sz="2300" dirty="0"/>
          </a:p>
          <a:p>
            <a:pPr marL="457200" lvl="1" indent="0">
              <a:buNone/>
            </a:pPr>
            <a:r>
              <a:rPr lang="en-IN" sz="2300" dirty="0"/>
              <a:t>To Rank stores based on their total sales.</a:t>
            </a:r>
          </a:p>
          <a:p>
            <a:pPr marL="457200" lvl="1" indent="0">
              <a:buNone/>
            </a:pPr>
            <a:endParaRPr lang="en-US" sz="2300" dirty="0"/>
          </a:p>
          <a:p>
            <a:pPr marL="457200" lvl="1" indent="0">
              <a:buNone/>
            </a:pPr>
            <a:r>
              <a:rPr lang="en-US" sz="2300" b="1" dirty="0"/>
              <a:t>Observation:</a:t>
            </a:r>
            <a:endParaRPr lang="en-IN" sz="2300" b="1" dirty="0"/>
          </a:p>
          <a:p>
            <a:pPr marL="457200" lvl="1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IN" sz="2300" b="1" dirty="0"/>
              <a:t>Top Performer:</a:t>
            </a:r>
            <a:endParaRPr lang="en-IN" sz="2300" dirty="0"/>
          </a:p>
          <a:p>
            <a:pPr lvl="0"/>
            <a:r>
              <a:rPr lang="en-IN" sz="2300" b="1" dirty="0"/>
              <a:t>Store 2</a:t>
            </a:r>
            <a:r>
              <a:rPr lang="en-IN" sz="2300" dirty="0"/>
              <a:t> ranks </a:t>
            </a:r>
            <a:r>
              <a:rPr lang="en-IN" sz="2300" b="1" dirty="0"/>
              <a:t>#1</a:t>
            </a:r>
            <a:r>
              <a:rPr lang="en-IN" sz="2300" dirty="0"/>
              <a:t> with the </a:t>
            </a:r>
            <a:r>
              <a:rPr lang="en-IN" sz="2300" b="1" dirty="0"/>
              <a:t>highest total sales</a:t>
            </a:r>
            <a:r>
              <a:rPr lang="en-IN" sz="2300" dirty="0"/>
              <a:t>: </a:t>
            </a:r>
            <a:r>
              <a:rPr lang="en-IN" sz="2300" b="1" dirty="0"/>
              <a:t>5.83M</a:t>
            </a:r>
            <a:r>
              <a:rPr lang="en-IN" sz="2300" dirty="0"/>
              <a:t>, contributing the majority (approx. 68%) of the overall sales.</a:t>
            </a:r>
          </a:p>
          <a:p>
            <a:pPr marL="0" indent="0">
              <a:buNone/>
            </a:pPr>
            <a:r>
              <a:rPr lang="en-IN" sz="2300" b="1" dirty="0"/>
              <a:t>Mid Performer:</a:t>
            </a:r>
            <a:endParaRPr lang="en-IN" sz="2300" dirty="0"/>
          </a:p>
          <a:p>
            <a:pPr lvl="0"/>
            <a:r>
              <a:rPr lang="en-IN" sz="2300" b="1" dirty="0"/>
              <a:t>Store 1</a:t>
            </a:r>
            <a:r>
              <a:rPr lang="en-IN" sz="2300" dirty="0"/>
              <a:t> ranks </a:t>
            </a:r>
            <a:r>
              <a:rPr lang="en-IN" sz="2300" b="1" dirty="0"/>
              <a:t>#2</a:t>
            </a:r>
            <a:r>
              <a:rPr lang="en-IN" sz="2300" dirty="0"/>
              <a:t> with </a:t>
            </a:r>
            <a:r>
              <a:rPr lang="en-IN" sz="2300" b="1" dirty="0"/>
              <a:t>1.79M</a:t>
            </a:r>
            <a:r>
              <a:rPr lang="en-IN" sz="2300" dirty="0"/>
              <a:t> in sales.</a:t>
            </a:r>
          </a:p>
          <a:p>
            <a:pPr marL="0" indent="0">
              <a:buNone/>
            </a:pPr>
            <a:r>
              <a:rPr lang="en-IN" sz="2300" b="1" dirty="0"/>
              <a:t>Lowest Sales:</a:t>
            </a:r>
            <a:endParaRPr lang="en-IN" sz="2300" dirty="0"/>
          </a:p>
          <a:p>
            <a:pPr lvl="0"/>
            <a:r>
              <a:rPr lang="en-IN" sz="2300" b="1" dirty="0"/>
              <a:t>Store 3</a:t>
            </a:r>
            <a:r>
              <a:rPr lang="en-IN" sz="2300" dirty="0"/>
              <a:t> ranks </a:t>
            </a:r>
            <a:r>
              <a:rPr lang="en-IN" sz="2300" b="1" dirty="0"/>
              <a:t>last</a:t>
            </a:r>
            <a:r>
              <a:rPr lang="en-IN" sz="2300" dirty="0"/>
              <a:t>, generating only </a:t>
            </a:r>
            <a:r>
              <a:rPr lang="en-IN" sz="2300" b="1" dirty="0"/>
              <a:t>0.96M</a:t>
            </a:r>
            <a:r>
              <a:rPr lang="en-IN" sz="2300" dirty="0"/>
              <a:t>, a small fraction (approx. 11%) of the total </a:t>
            </a:r>
            <a:r>
              <a:rPr lang="en-IN" sz="2300" b="1" dirty="0"/>
              <a:t>8.58M</a:t>
            </a:r>
            <a:r>
              <a:rPr lang="en-IN" sz="2300" dirty="0"/>
              <a:t> sales.</a:t>
            </a:r>
          </a:p>
          <a:p>
            <a:pPr marL="457200" lvl="1" indent="0">
              <a:buNone/>
            </a:pPr>
            <a:endParaRPr lang="en-IN" sz="2000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C04881-43C9-434F-BB45-F5914C328F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272619"/>
            <a:ext cx="5181600" cy="3299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4D682-B4A9-4408-94DA-D93BDF079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44" y="4572000"/>
            <a:ext cx="5105056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8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FEA5-9F34-444B-BA26-66D38492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640"/>
          </a:xfrm>
        </p:spPr>
        <p:txBody>
          <a:bodyPr/>
          <a:lstStyle/>
          <a:p>
            <a:r>
              <a:rPr lang="en-US" dirty="0"/>
              <a:t>Recommendations for 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3F29-02B8-4199-9C62-18B84C7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766"/>
            <a:ext cx="10515600" cy="4923197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IN" sz="2600" dirty="0"/>
              <a:t>The majority of orders take 2-3 days to ship. Consider optimizing logistics to reduce this time. Identify orders that take longer than average and investigate potential causes (e.g., supplier delays, warehouse inefficiencies, carrier issues).</a:t>
            </a:r>
          </a:p>
          <a:p>
            <a:r>
              <a:rPr lang="en-US" sz="2600" dirty="0"/>
              <a:t>Analyze pending and rejected orders to identify operational bottlenecks.</a:t>
            </a:r>
          </a:p>
          <a:p>
            <a:r>
              <a:rPr lang="en-US" sz="2600" dirty="0"/>
              <a:t>Implement triggers to notify when stock levels are too low or too high.</a:t>
            </a:r>
          </a:p>
          <a:p>
            <a:r>
              <a:rPr lang="en-IN" sz="2600" b="1" dirty="0"/>
              <a:t>Investigate Store 2's Success</a:t>
            </a:r>
            <a:r>
              <a:rPr lang="en-IN" sz="2600" dirty="0"/>
              <a:t> – Identify key factors (location, marketing, product demand) that contribute to its high sales and apply them to other stores. </a:t>
            </a:r>
            <a:r>
              <a:rPr lang="en-IN" sz="2600" b="1" dirty="0"/>
              <a:t>Boost Store 1 &amp; 3 Performance</a:t>
            </a:r>
            <a:r>
              <a:rPr lang="en-IN" sz="2600" dirty="0"/>
              <a:t> – Enhance promotions, optimize product offerings, and improve customer experience to increase revenue.</a:t>
            </a:r>
          </a:p>
          <a:p>
            <a:r>
              <a:rPr lang="en-IN" sz="2600" b="1" dirty="0"/>
              <a:t>Update Inventory:</a:t>
            </a:r>
            <a:r>
              <a:rPr lang="en-IN" sz="2600" dirty="0"/>
              <a:t> Include </a:t>
            </a:r>
            <a:r>
              <a:rPr lang="en-IN" sz="2600" b="1" dirty="0"/>
              <a:t>newer models (2020 and beyond)</a:t>
            </a:r>
            <a:r>
              <a:rPr lang="en-IN" sz="2600" dirty="0"/>
              <a:t> to stay competitive and meet current customer preferences. </a:t>
            </a:r>
            <a:r>
              <a:rPr lang="en-IN" sz="2600" b="1" dirty="0" err="1"/>
              <a:t>Analyze</a:t>
            </a:r>
            <a:r>
              <a:rPr lang="en-IN" sz="2600" b="1" dirty="0"/>
              <a:t> Sales Trends:</a:t>
            </a:r>
            <a:r>
              <a:rPr lang="en-IN" sz="2600" dirty="0"/>
              <a:t> Identify best-selling models and </a:t>
            </a:r>
            <a:r>
              <a:rPr lang="en-IN" sz="2600" b="1" dirty="0"/>
              <a:t>phase out slower-moving older bikes</a:t>
            </a:r>
            <a:r>
              <a:rPr lang="en-IN" sz="2600" dirty="0"/>
              <a:t> (e.g., 2016 model).</a:t>
            </a:r>
          </a:p>
          <a:p>
            <a:r>
              <a:rPr lang="en-US" sz="2600" dirty="0"/>
              <a:t>Reassign some employees from </a:t>
            </a:r>
            <a:r>
              <a:rPr lang="en-US" sz="2600" b="1" dirty="0"/>
              <a:t>Fabiola Jackson</a:t>
            </a:r>
            <a:r>
              <a:rPr lang="en-US" sz="2600" dirty="0"/>
              <a:t> to managers with fewer reports for better efficiency.</a:t>
            </a:r>
          </a:p>
          <a:p>
            <a:r>
              <a:rPr lang="en-IN" sz="2600" b="1" dirty="0" err="1"/>
              <a:t>Analyze</a:t>
            </a:r>
            <a:r>
              <a:rPr lang="en-IN" sz="2600" b="1" dirty="0"/>
              <a:t> Store 2's Success: </a:t>
            </a:r>
            <a:r>
              <a:rPr lang="en-IN" sz="2600" dirty="0"/>
              <a:t>Investigate strategies/products/staffing in Store 2 and </a:t>
            </a:r>
            <a:r>
              <a:rPr lang="en-IN" sz="2600" b="1" dirty="0"/>
              <a:t>replicate success drivers</a:t>
            </a:r>
            <a:r>
              <a:rPr lang="en-IN" sz="2600" dirty="0"/>
              <a:t> across other stores.</a:t>
            </a:r>
          </a:p>
          <a:p>
            <a:r>
              <a:rPr lang="en-IN" sz="2600" b="1" dirty="0"/>
              <a:t>Boost Store 3 Performance: </a:t>
            </a:r>
            <a:r>
              <a:rPr lang="en-IN" sz="2600" dirty="0"/>
              <a:t>Conduct </a:t>
            </a:r>
            <a:r>
              <a:rPr lang="en-IN" sz="2600" b="1" dirty="0"/>
              <a:t>sales training, marketing campaigns, or product mix evaluation</a:t>
            </a:r>
            <a:r>
              <a:rPr lang="en-IN" sz="2600" dirty="0"/>
              <a:t> for Store 3 to improve performance.</a:t>
            </a:r>
          </a:p>
          <a:p>
            <a:r>
              <a:rPr lang="en-IN" sz="2600" b="1" dirty="0"/>
              <a:t>Resource Allocation: Invest more</a:t>
            </a:r>
            <a:r>
              <a:rPr lang="en-IN" sz="2600" dirty="0"/>
              <a:t> in high-performing stores (like Store 2) but also </a:t>
            </a:r>
            <a:r>
              <a:rPr lang="en-IN" sz="2600" b="1" dirty="0"/>
              <a:t>support underperformers</a:t>
            </a:r>
            <a:r>
              <a:rPr lang="en-IN" sz="2600" dirty="0"/>
              <a:t> (Store 3) to maximize overall revenue.</a:t>
            </a:r>
          </a:p>
          <a:p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9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ADE2-5E3A-46AE-BB09-791F4D0A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689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3D2FE-CC78-4C19-96E4-5EF7CDF6D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89814"/>
            <a:ext cx="5181600" cy="518714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2100" b="1" dirty="0"/>
              <a:t>Basic Visualization:</a:t>
            </a:r>
          </a:p>
          <a:p>
            <a:pPr lvl="1" fontAlgn="base"/>
            <a:r>
              <a:rPr lang="en-US" sz="2100" b="1" dirty="0"/>
              <a:t>Question:</a:t>
            </a:r>
            <a:r>
              <a:rPr lang="en-US" sz="2100" dirty="0"/>
              <a:t> Create a bar chart to show total sales by product category.</a:t>
            </a:r>
          </a:p>
          <a:p>
            <a:pPr marL="0" indent="0">
              <a:buNone/>
            </a:pPr>
            <a:r>
              <a:rPr lang="en-IN" sz="2100" b="1" dirty="0"/>
              <a:t>Top-Selling Category:</a:t>
            </a:r>
            <a:r>
              <a:rPr lang="en-IN" sz="2100" dirty="0"/>
              <a:t> </a:t>
            </a:r>
          </a:p>
          <a:p>
            <a:pPr lvl="0"/>
            <a:r>
              <a:rPr lang="en-IN" sz="2100" b="1" dirty="0"/>
              <a:t>Mountain Bikes</a:t>
            </a:r>
            <a:r>
              <a:rPr lang="en-IN" sz="2100" dirty="0"/>
              <a:t> dominate with </a:t>
            </a:r>
            <a:r>
              <a:rPr lang="en-IN" sz="2100" b="1" dirty="0"/>
              <a:t>3M sales (35.33%)</a:t>
            </a:r>
            <a:r>
              <a:rPr lang="en-IN" sz="2100" dirty="0"/>
              <a:t> — the clear revenue driver.</a:t>
            </a:r>
          </a:p>
          <a:p>
            <a:pPr marL="0" indent="0">
              <a:buNone/>
            </a:pPr>
            <a:r>
              <a:rPr lang="en-IN" sz="2100" b="1" dirty="0"/>
              <a:t>Second Best:</a:t>
            </a:r>
            <a:r>
              <a:rPr lang="en-IN" sz="2100" dirty="0"/>
              <a:t> </a:t>
            </a:r>
          </a:p>
          <a:p>
            <a:pPr lvl="0"/>
            <a:r>
              <a:rPr lang="en-IN" sz="2100" b="1" dirty="0"/>
              <a:t>Road Bikes</a:t>
            </a:r>
            <a:r>
              <a:rPr lang="en-IN" sz="2100" dirty="0"/>
              <a:t> follow with </a:t>
            </a:r>
            <a:r>
              <a:rPr lang="en-IN" sz="2100" b="1" dirty="0"/>
              <a:t>2M sales (21.59%)</a:t>
            </a:r>
            <a:r>
              <a:rPr lang="en-IN" sz="2100" dirty="0"/>
              <a:t>.</a:t>
            </a:r>
          </a:p>
          <a:p>
            <a:pPr marL="0" indent="0">
              <a:buNone/>
            </a:pPr>
            <a:r>
              <a:rPr lang="en-IN" sz="2100" b="1" dirty="0"/>
              <a:t>Mid-Level Sales:</a:t>
            </a:r>
            <a:r>
              <a:rPr lang="en-IN" sz="2100" dirty="0"/>
              <a:t> </a:t>
            </a:r>
          </a:p>
          <a:p>
            <a:pPr lvl="0"/>
            <a:r>
              <a:rPr lang="en-IN" sz="2100" b="1" dirty="0"/>
              <a:t>Cruisers, Electric, and Cyclocross Bikes</a:t>
            </a:r>
            <a:r>
              <a:rPr lang="en-IN" sz="2100" dirty="0"/>
              <a:t> each bring in about </a:t>
            </a:r>
            <a:r>
              <a:rPr lang="en-IN" sz="2100" b="1" dirty="0"/>
              <a:t>1M sales</a:t>
            </a:r>
            <a:r>
              <a:rPr lang="en-IN" sz="2100" dirty="0"/>
              <a:t>, accounting for 9–13% individually.</a:t>
            </a:r>
          </a:p>
          <a:p>
            <a:pPr marL="0" indent="0">
              <a:buNone/>
            </a:pPr>
            <a:r>
              <a:rPr lang="en-IN" sz="2100" b="1" dirty="0"/>
              <a:t>Low Performers:</a:t>
            </a:r>
            <a:r>
              <a:rPr lang="en-IN" sz="2100" dirty="0"/>
              <a:t> </a:t>
            </a:r>
          </a:p>
          <a:p>
            <a:pPr lvl="0"/>
            <a:r>
              <a:rPr lang="en-IN" sz="2100" b="1" dirty="0"/>
              <a:t>Comfort and Children Bikes</a:t>
            </a:r>
            <a:r>
              <a:rPr lang="en-IN" sz="2100" dirty="0"/>
              <a:t> have </a:t>
            </a:r>
            <a:r>
              <a:rPr lang="en-IN" sz="2100" b="1" dirty="0"/>
              <a:t>negligible sales (328K)</a:t>
            </a:r>
            <a:r>
              <a:rPr lang="en-IN" sz="2100" dirty="0"/>
              <a:t>, making up less than 4% combined.</a:t>
            </a:r>
          </a:p>
          <a:p>
            <a:pPr marL="457200" lvl="1" indent="0" fontAlgn="base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71AF4-76F9-4C3D-BD7A-926CC2A33A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0775" y="989815"/>
            <a:ext cx="5124450" cy="2554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6916D-9EDB-43F1-9A82-E460C86F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3616325"/>
            <a:ext cx="5124449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317F-0E56-4931-993F-8C7BE557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2155"/>
            <a:ext cx="10515600" cy="758533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CB10-C09E-4E2A-B188-0BC049EF5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2155"/>
            <a:ext cx="10515600" cy="52448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600" b="1" dirty="0"/>
              <a:t>Objective: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600" dirty="0"/>
              <a:t>This is a capstone to learn data analysis and graphical display utilizing Excel, SQL, and Power BI in a retail and e-commerce dataset.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IN" sz="2600" b="1" dirty="0"/>
              <a:t>Approach:</a:t>
            </a:r>
            <a:endParaRPr lang="en-IN" sz="2600" dirty="0"/>
          </a:p>
          <a:p>
            <a:endParaRPr lang="en-IN" sz="2600" dirty="0"/>
          </a:p>
          <a:p>
            <a:pPr marL="0" indent="0">
              <a:buNone/>
            </a:pPr>
            <a:r>
              <a:rPr lang="en-IN" sz="2600" dirty="0"/>
              <a:t>The approach for this project is to focuses on equipping learners with comprehensive data analytics and visualization skills using Excel, SQL, and Power BI, also to ensures a thorough understanding and application of data-driven decision-making processes across retail and e-commerce domains.</a:t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131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CBCE7-4AF7-4795-B1C3-0068FA5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6347"/>
          </a:xfrm>
        </p:spPr>
        <p:txBody>
          <a:bodyPr/>
          <a:lstStyle/>
          <a:p>
            <a:r>
              <a:rPr lang="en-US" dirty="0"/>
              <a:t>Power BI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A0B0-DB55-4AB8-B876-0C1C319C68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US" sz="1800" b="1" dirty="0"/>
              <a:t>Calculated Columns:</a:t>
            </a:r>
          </a:p>
          <a:p>
            <a:pPr lvl="1" fontAlgn="base"/>
            <a:r>
              <a:rPr lang="en-US" sz="1800" b="1" dirty="0"/>
              <a:t>Question:</a:t>
            </a:r>
            <a:r>
              <a:rPr lang="en-US" sz="1800" dirty="0"/>
              <a:t> Create a calculated column to show the profit margin for each order item.</a:t>
            </a:r>
          </a:p>
          <a:p>
            <a:pPr marL="457200" lvl="1" indent="0">
              <a:buNone/>
            </a:pPr>
            <a:r>
              <a:rPr lang="en-IN" sz="1800" dirty="0"/>
              <a:t>Observations:</a:t>
            </a:r>
          </a:p>
          <a:p>
            <a:pPr lvl="1"/>
            <a:r>
              <a:rPr lang="en-IN" sz="1800" dirty="0"/>
              <a:t>Orders </a:t>
            </a:r>
            <a:r>
              <a:rPr lang="en-IN" sz="1800" b="1" dirty="0"/>
              <a:t>1364, 1541, 1570</a:t>
            </a:r>
            <a:r>
              <a:rPr lang="en-IN" sz="1800" dirty="0"/>
              <a:t> have the highest profit of </a:t>
            </a:r>
            <a:r>
              <a:rPr lang="en-IN" sz="1800" b="1" dirty="0"/>
              <a:t>₹3600</a:t>
            </a:r>
            <a:r>
              <a:rPr lang="en-IN" sz="1800" dirty="0"/>
              <a:t> each, from a </a:t>
            </a:r>
            <a:r>
              <a:rPr lang="en-IN" sz="1800" b="1" dirty="0"/>
              <a:t>₹12000 list price</a:t>
            </a:r>
            <a:r>
              <a:rPr lang="en-IN" sz="1800" dirty="0"/>
              <a:t>.</a:t>
            </a:r>
          </a:p>
          <a:p>
            <a:pPr marL="0" indent="0">
              <a:buNone/>
            </a:pPr>
            <a:r>
              <a:rPr lang="en-IN" sz="1800" dirty="0"/>
              <a:t>        Orders with a </a:t>
            </a:r>
            <a:r>
              <a:rPr lang="en-IN" sz="1800" b="1" dirty="0"/>
              <a:t>₹7500 list price</a:t>
            </a:r>
            <a:r>
              <a:rPr lang="en-IN" sz="1800" dirty="0"/>
              <a:t> yield </a:t>
            </a:r>
            <a:r>
              <a:rPr lang="en-IN" sz="1800" b="1" dirty="0"/>
              <a:t>₹2250 profit</a:t>
            </a:r>
            <a:r>
              <a:rPr lang="en-IN" sz="1800" dirty="0"/>
              <a:t>.</a:t>
            </a:r>
          </a:p>
          <a:p>
            <a:pPr marL="457200" lvl="1" indent="0" fontAlgn="base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04A5E1-84E3-4605-A411-2BC8FEC896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5587" y="1863332"/>
            <a:ext cx="4748213" cy="410383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A9EE39-2439-4F6F-9B94-62EC392B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87" y="1825625"/>
            <a:ext cx="4748213" cy="41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0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F6AB-58FD-4C59-87FF-DF6CB748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531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BA29-3A41-420A-A629-492CAE93B1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US" b="1" dirty="0"/>
              <a:t>Measures: To</a:t>
            </a:r>
            <a:r>
              <a:rPr lang="en-US" dirty="0"/>
              <a:t> Create a measure to calculate the average order value.</a:t>
            </a:r>
          </a:p>
          <a:p>
            <a:pPr marL="457200" lvl="1" indent="0" fontAlgn="base">
              <a:buNone/>
            </a:pPr>
            <a:r>
              <a:rPr lang="en-US" dirty="0"/>
              <a:t>The </a:t>
            </a:r>
            <a:r>
              <a:rPr lang="en-US" b="1" dirty="0"/>
              <a:t>Average Order Value (AOV)</a:t>
            </a:r>
            <a:r>
              <a:rPr lang="en-US" dirty="0"/>
              <a:t>, which represents the </a:t>
            </a:r>
            <a:r>
              <a:rPr lang="en-US" b="1" dirty="0"/>
              <a:t>average revenue per order</a:t>
            </a:r>
            <a:r>
              <a:rPr lang="en-US" dirty="0"/>
              <a:t>. It helps in understanding customer spending behavior.</a:t>
            </a:r>
          </a:p>
          <a:p>
            <a:pPr marL="457200" lvl="1" indent="0" fontAlgn="base">
              <a:buNone/>
            </a:pPr>
            <a:r>
              <a:rPr lang="en-US" dirty="0"/>
              <a:t>On average, customers are spending </a:t>
            </a:r>
            <a:r>
              <a:rPr lang="en-US" b="1" dirty="0"/>
              <a:t>₹5312 per order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B78EB-2FED-4DFC-9C8B-B13A67859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3666" y="1979629"/>
            <a:ext cx="4449452" cy="18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39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17F2-918F-4EF5-92A1-2E576292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5681"/>
          </a:xfrm>
        </p:spPr>
        <p:txBody>
          <a:bodyPr/>
          <a:lstStyle/>
          <a:p>
            <a:r>
              <a:rPr lang="en-US" dirty="0"/>
              <a:t>Power BI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CB66-F103-4E9C-906F-A4C91426B9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2100" b="1" dirty="0"/>
              <a:t>Conditional Formatting:</a:t>
            </a:r>
          </a:p>
          <a:p>
            <a:pPr lvl="1" fontAlgn="base"/>
            <a:r>
              <a:rPr lang="en-US" sz="2100" b="1" dirty="0"/>
              <a:t>Question:</a:t>
            </a:r>
            <a:r>
              <a:rPr lang="en-US" sz="2100" dirty="0"/>
              <a:t> Apply conditional formatting to highlight top-performing stores.</a:t>
            </a:r>
          </a:p>
          <a:p>
            <a:pPr marL="0" indent="0">
              <a:buNone/>
            </a:pPr>
            <a:r>
              <a:rPr lang="en-IN" sz="2100" b="1" dirty="0"/>
              <a:t>Observations:</a:t>
            </a:r>
            <a:endParaRPr lang="en-IN" sz="2100" dirty="0"/>
          </a:p>
          <a:p>
            <a:pPr lvl="0"/>
            <a:r>
              <a:rPr lang="en-IN" sz="2100" b="1" dirty="0"/>
              <a:t>Top-selling product</a:t>
            </a:r>
            <a:r>
              <a:rPr lang="en-IN" sz="2100" dirty="0"/>
              <a:t>: </a:t>
            </a:r>
            <a:r>
              <a:rPr lang="en-IN" sz="2100" i="1" dirty="0"/>
              <a:t>Trek Slash 8 27.5 - 2016</a:t>
            </a:r>
            <a:r>
              <a:rPr lang="en-IN" sz="2100" dirty="0"/>
              <a:t> with </a:t>
            </a:r>
            <a:r>
              <a:rPr lang="en-IN" sz="2100" b="1" dirty="0"/>
              <a:t>₹615,998</a:t>
            </a:r>
            <a:r>
              <a:rPr lang="en-IN" sz="2100" dirty="0"/>
              <a:t> in total sales.</a:t>
            </a:r>
          </a:p>
          <a:p>
            <a:pPr lvl="0"/>
            <a:r>
              <a:rPr lang="en-IN" sz="2100" b="1" dirty="0"/>
              <a:t>Older models (2016-2017) still contribute significantly</a:t>
            </a:r>
            <a:r>
              <a:rPr lang="en-IN" sz="2100" dirty="0"/>
              <a:t> to total sales.</a:t>
            </a:r>
          </a:p>
          <a:p>
            <a:pPr lvl="0"/>
            <a:r>
              <a:rPr lang="en-IN" sz="2100" b="1" dirty="0"/>
              <a:t>Total sales across all listed products</a:t>
            </a:r>
            <a:r>
              <a:rPr lang="en-IN" sz="2100" dirty="0"/>
              <a:t>: </a:t>
            </a:r>
            <a:r>
              <a:rPr lang="en-IN" sz="2100" b="1" dirty="0"/>
              <a:t>₹2,997,225</a:t>
            </a:r>
            <a:r>
              <a:rPr lang="en-IN" sz="2100" dirty="0"/>
              <a:t>.</a:t>
            </a:r>
          </a:p>
          <a:p>
            <a:pPr lvl="0"/>
            <a:r>
              <a:rPr lang="en-IN" sz="2100" b="1" dirty="0"/>
              <a:t>High sales concentration</a:t>
            </a:r>
            <a:r>
              <a:rPr lang="en-IN" sz="2100" dirty="0"/>
              <a:t>: The top </a:t>
            </a:r>
            <a:r>
              <a:rPr lang="en-IN" sz="2100" b="1" dirty="0"/>
              <a:t>3 products</a:t>
            </a:r>
            <a:r>
              <a:rPr lang="en-IN" sz="2100" dirty="0"/>
              <a:t> alone contribute </a:t>
            </a:r>
            <a:r>
              <a:rPr lang="en-IN" sz="2100" b="1" dirty="0"/>
              <a:t>~50% of total sales</a:t>
            </a:r>
            <a:r>
              <a:rPr lang="en-IN" sz="2100" dirty="0"/>
              <a:t>.</a:t>
            </a:r>
          </a:p>
          <a:p>
            <a:pPr marL="457200" lvl="1" indent="0" fontAlgn="base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B629D-F062-474D-AB9A-EB2E43D85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257800" cy="400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CF16-1089-4CD6-A111-15DCFC4D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6347"/>
          </a:xfrm>
        </p:spPr>
        <p:txBody>
          <a:bodyPr/>
          <a:lstStyle/>
          <a:p>
            <a:r>
              <a:rPr lang="en-US" dirty="0"/>
              <a:t>Power BI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78B91-235A-40C3-8389-64E08E050C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Table </a:t>
            </a:r>
            <a:r>
              <a:rPr lang="en-IN" b="1" dirty="0"/>
              <a:t>Visualization</a:t>
            </a:r>
            <a:r>
              <a:rPr lang="en-US" b="1" dirty="0"/>
              <a:t>:</a:t>
            </a:r>
          </a:p>
          <a:p>
            <a:pPr lvl="1" fontAlgn="base"/>
            <a:r>
              <a:rPr lang="en-US" b="1" dirty="0"/>
              <a:t>Question:</a:t>
            </a:r>
            <a:r>
              <a:rPr lang="en-US" dirty="0"/>
              <a:t> Create a hierarchy for drill-down analysis of sales data by year, month, and day.</a:t>
            </a:r>
          </a:p>
          <a:p>
            <a:pPr marL="457200" lvl="1" indent="0" fontAlgn="base">
              <a:buNone/>
            </a:pPr>
            <a:r>
              <a:rPr lang="en-US" b="1" dirty="0"/>
              <a:t>Observation:</a:t>
            </a:r>
          </a:p>
          <a:p>
            <a:pPr lvl="1" fontAlgn="base"/>
            <a:r>
              <a:rPr lang="en-US" dirty="0"/>
              <a:t>This shows on each year, quarter, month and day, how much the total sales made(revenue) generated</a:t>
            </a:r>
          </a:p>
          <a:p>
            <a:pPr lvl="1" fontAlgn="base"/>
            <a:r>
              <a:rPr lang="en-US" b="1" dirty="0"/>
              <a:t>April 17, 2018:</a:t>
            </a:r>
            <a:r>
              <a:rPr lang="en-US" dirty="0"/>
              <a:t> </a:t>
            </a:r>
            <a:r>
              <a:rPr lang="en-US" b="1" dirty="0"/>
              <a:t>$68,274</a:t>
            </a:r>
            <a:r>
              <a:rPr lang="en-US" dirty="0"/>
              <a:t> – This was the best-performing day in terms of total sales.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C54774-CDF2-4D31-A687-7DA18DA3F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26763"/>
            <a:ext cx="5036268" cy="31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6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0C05-35F3-420B-A5F8-17D10558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2908"/>
          </a:xfrm>
        </p:spPr>
        <p:txBody>
          <a:bodyPr/>
          <a:lstStyle/>
          <a:p>
            <a:r>
              <a:rPr lang="en-US" dirty="0"/>
              <a:t>Power BI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C9042-7F63-4DBD-9D41-E53CA1C680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sz="2100" b="1" dirty="0"/>
              <a:t>Custom Visuals:</a:t>
            </a:r>
          </a:p>
          <a:p>
            <a:pPr lvl="1" fontAlgn="base"/>
            <a:r>
              <a:rPr lang="en-US" sz="2100" b="1" dirty="0"/>
              <a:t>Question:</a:t>
            </a:r>
            <a:r>
              <a:rPr lang="en-US" sz="2100" dirty="0"/>
              <a:t> Utilize custom visuals to display geographic sales data.</a:t>
            </a:r>
          </a:p>
          <a:p>
            <a:pPr marL="0" indent="0">
              <a:buNone/>
            </a:pPr>
            <a:r>
              <a:rPr lang="en-IN" sz="2100" b="1" dirty="0"/>
              <a:t>Observations:</a:t>
            </a:r>
            <a:endParaRPr lang="en-IN" sz="2100" dirty="0"/>
          </a:p>
          <a:p>
            <a:pPr lvl="0"/>
            <a:r>
              <a:rPr lang="en-IN" sz="2100" b="1" dirty="0"/>
              <a:t>Top Sales Cities</a:t>
            </a:r>
            <a:r>
              <a:rPr lang="en-IN" sz="2100" dirty="0"/>
              <a:t>:</a:t>
            </a:r>
          </a:p>
          <a:p>
            <a:pPr lvl="1"/>
            <a:r>
              <a:rPr lang="en-IN" sz="2100" dirty="0"/>
              <a:t>Baldwin (East Coast) appears to have the highest sales based on the bubble size.</a:t>
            </a:r>
          </a:p>
          <a:p>
            <a:pPr lvl="1"/>
            <a:r>
              <a:rPr lang="en-IN" sz="2100" dirty="0"/>
              <a:t>Santa Cruz (West Coast) and Rowlett (South) also contribute to sales.</a:t>
            </a:r>
          </a:p>
          <a:p>
            <a:pPr lvl="0"/>
            <a:r>
              <a:rPr lang="en-IN" sz="2100" b="1" dirty="0"/>
              <a:t>Geographical Spread</a:t>
            </a:r>
            <a:r>
              <a:rPr lang="en-IN" sz="2100" dirty="0"/>
              <a:t>:</a:t>
            </a:r>
          </a:p>
          <a:p>
            <a:pPr lvl="1"/>
            <a:r>
              <a:rPr lang="en-IN" sz="2100" dirty="0"/>
              <a:t>Sales are distributed across </a:t>
            </a:r>
            <a:r>
              <a:rPr lang="en-IN" sz="2100" b="1" dirty="0"/>
              <a:t>different regions</a:t>
            </a:r>
            <a:r>
              <a:rPr lang="en-IN" sz="2100" dirty="0"/>
              <a:t> (West, South, and East).</a:t>
            </a:r>
          </a:p>
          <a:p>
            <a:r>
              <a:rPr lang="en-IN" sz="2100" dirty="0"/>
              <a:t>The concentration seems higher in Baldwin compared to other cities.</a:t>
            </a:r>
            <a:endParaRPr lang="en-US" sz="2100" dirty="0"/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A6C91-F159-4A63-80D9-8390EA7C8A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941922"/>
            <a:ext cx="5181598" cy="32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18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77D5-9860-4E53-B93C-FE0A7CB8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615"/>
          </a:xfrm>
        </p:spPr>
        <p:txBody>
          <a:bodyPr/>
          <a:lstStyle/>
          <a:p>
            <a:r>
              <a:rPr lang="en-US" dirty="0"/>
              <a:t>Power BI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DAD80-6683-4294-B835-8FF6D8D1C4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sz="2100" b="1" dirty="0"/>
              <a:t>Key Performance Indicators (KPIs): To </a:t>
            </a:r>
            <a:r>
              <a:rPr lang="en-US" sz="2100" dirty="0"/>
              <a:t>Create KPIs to track sales targets versus actual sales.</a:t>
            </a:r>
          </a:p>
          <a:p>
            <a:pPr marL="0" indent="0">
              <a:buNone/>
            </a:pPr>
            <a:r>
              <a:rPr lang="en-IN" sz="2100" b="1" dirty="0"/>
              <a:t>Key Insights:</a:t>
            </a:r>
            <a:endParaRPr lang="en-IN" sz="2100" dirty="0"/>
          </a:p>
          <a:p>
            <a:pPr lvl="0"/>
            <a:r>
              <a:rPr lang="en-IN" sz="2100" b="1" dirty="0"/>
              <a:t>2017 was the peak year</a:t>
            </a:r>
            <a:r>
              <a:rPr lang="en-IN" sz="2100" dirty="0"/>
              <a:t> with the highest total sales of </a:t>
            </a:r>
            <a:r>
              <a:rPr lang="en-IN" sz="2100" b="1" dirty="0"/>
              <a:t>$3.85M</a:t>
            </a:r>
            <a:r>
              <a:rPr lang="en-IN" sz="2100" dirty="0"/>
              <a:t>.</a:t>
            </a:r>
          </a:p>
          <a:p>
            <a:pPr lvl="0"/>
            <a:r>
              <a:rPr lang="en-IN" sz="2100" b="1" dirty="0"/>
              <a:t>2018 experienced a decline</a:t>
            </a:r>
            <a:r>
              <a:rPr lang="en-IN" sz="2100" dirty="0"/>
              <a:t> in sales compared to 2017, but still performed exceptionally well above target.</a:t>
            </a:r>
          </a:p>
          <a:p>
            <a:pPr lvl="0"/>
            <a:r>
              <a:rPr lang="en-IN" sz="2100" b="1" dirty="0"/>
              <a:t>2016 had strong growth</a:t>
            </a:r>
            <a:r>
              <a:rPr lang="en-IN" sz="2100" dirty="0"/>
              <a:t>, outperforming the sales target by </a:t>
            </a:r>
            <a:r>
              <a:rPr lang="en-IN" sz="2100" b="1" dirty="0"/>
              <a:t>2,609.51%</a:t>
            </a:r>
            <a:r>
              <a:rPr lang="en-IN" sz="2100" dirty="0"/>
              <a:t>, laying a solid foundation for future years.</a:t>
            </a:r>
          </a:p>
          <a:p>
            <a:pPr marL="0" indent="0" fontAlgn="base">
              <a:buNone/>
            </a:pP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664AD-512B-4829-9280-2D2C189618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8998" y="1973107"/>
            <a:ext cx="3884727" cy="119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DA451-0E43-49BC-B1ED-A24E0CEE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999" y="3372644"/>
            <a:ext cx="3884726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6F55E-5FB7-4A33-8D8B-9B5026F59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997" y="4838856"/>
            <a:ext cx="38847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58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F3CF-6578-4D51-A382-EBA6596C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70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Dashboards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FCE408-9A38-4394-902D-56B827F9C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08" y="1574276"/>
            <a:ext cx="4223993" cy="4602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06EC6-75F0-4257-B551-6F60BDC7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74276"/>
            <a:ext cx="3836709" cy="4602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06C09-D62C-49A5-A18D-0C774AD5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709" y="1574276"/>
            <a:ext cx="3366165" cy="46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29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B753-4C3F-4319-9C0B-12829FFC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Power BI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A531-3271-4773-968A-024C2EAD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740"/>
            <a:ext cx="10515600" cy="4791223"/>
          </a:xfrm>
        </p:spPr>
        <p:txBody>
          <a:bodyPr>
            <a:normAutofit/>
          </a:bodyPr>
          <a:lstStyle/>
          <a:p>
            <a:r>
              <a:rPr lang="en-US" sz="1800" b="1" dirty="0"/>
              <a:t>Prioritize inventory, marketing, and promotions</a:t>
            </a:r>
            <a:r>
              <a:rPr lang="en-US" sz="1800" dirty="0"/>
              <a:t> for Mountain and Road Bikes to maximize profit.</a:t>
            </a:r>
          </a:p>
          <a:p>
            <a:r>
              <a:rPr lang="en-US" sz="1800" dirty="0"/>
              <a:t>Focus on </a:t>
            </a:r>
            <a:r>
              <a:rPr lang="en-US" sz="1800" b="1" dirty="0"/>
              <a:t>upselling higher list price products</a:t>
            </a:r>
            <a:r>
              <a:rPr lang="en-US" sz="1800" dirty="0"/>
              <a:t> (₹12000) due to their </a:t>
            </a:r>
            <a:r>
              <a:rPr lang="en-US" sz="1800" b="1" dirty="0"/>
              <a:t>higher profit margins</a:t>
            </a:r>
            <a:r>
              <a:rPr lang="en-US" sz="1800" dirty="0"/>
              <a:t>.</a:t>
            </a:r>
          </a:p>
          <a:p>
            <a:pPr lvl="0"/>
            <a:r>
              <a:rPr lang="en-IN" sz="1800" dirty="0"/>
              <a:t>Implement </a:t>
            </a:r>
            <a:r>
              <a:rPr lang="en-IN" sz="1800" b="1" dirty="0"/>
              <a:t>bundle offers</a:t>
            </a:r>
            <a:r>
              <a:rPr lang="en-IN" sz="1800" dirty="0"/>
              <a:t> to encourage customers to buy more in a single purchase. Introduce </a:t>
            </a:r>
            <a:r>
              <a:rPr lang="en-IN" sz="1800" b="1" dirty="0"/>
              <a:t>discount thresholds.</a:t>
            </a:r>
          </a:p>
          <a:p>
            <a:pPr lvl="0"/>
            <a:r>
              <a:rPr lang="en-IN" sz="1800" dirty="0"/>
              <a:t>Since </a:t>
            </a:r>
            <a:r>
              <a:rPr lang="en-IN" sz="1800" b="1" dirty="0"/>
              <a:t>all models are 2016-2017</a:t>
            </a:r>
            <a:r>
              <a:rPr lang="en-IN" sz="1800" dirty="0"/>
              <a:t>, introduce </a:t>
            </a:r>
            <a:r>
              <a:rPr lang="en-IN" sz="1800" b="1" dirty="0"/>
              <a:t>discounted pricing</a:t>
            </a:r>
            <a:r>
              <a:rPr lang="en-IN" sz="1800" dirty="0"/>
              <a:t> to clear inventory. Bundle accessories (helmets, bike locks) to increase overall revenue.</a:t>
            </a:r>
          </a:p>
          <a:p>
            <a:r>
              <a:rPr lang="en-IN" sz="1800" dirty="0"/>
              <a:t>Focus promotions, ads, and local events in </a:t>
            </a:r>
            <a:r>
              <a:rPr lang="en-IN" sz="1800" b="1" dirty="0"/>
              <a:t>Baldwin, Santa Cruz, and Rowlett</a:t>
            </a:r>
            <a:r>
              <a:rPr lang="en-IN" sz="1800" dirty="0"/>
              <a:t> to </a:t>
            </a:r>
            <a:r>
              <a:rPr lang="en-IN" sz="1800" b="1" dirty="0"/>
              <a:t>boost engagement</a:t>
            </a:r>
            <a:r>
              <a:rPr lang="en-IN" sz="1800" dirty="0"/>
              <a:t> further. Consider </a:t>
            </a:r>
            <a:r>
              <a:rPr lang="en-IN" sz="1800" b="1" dirty="0"/>
              <a:t>city-specific discounts</a:t>
            </a:r>
            <a:r>
              <a:rPr lang="en-IN" sz="1800" dirty="0"/>
              <a:t> or loyalty programs.</a:t>
            </a:r>
          </a:p>
          <a:p>
            <a:pPr lvl="0"/>
            <a:r>
              <a:rPr lang="en-IN" sz="1800" b="1" dirty="0"/>
              <a:t>Investigate the 2017 success factors</a:t>
            </a:r>
            <a:r>
              <a:rPr lang="en-IN" sz="1800" dirty="0"/>
              <a:t>: What contributed to the peak sales that year? Consider replicating strategies that worked. </a:t>
            </a:r>
          </a:p>
          <a:p>
            <a:pPr lvl="0"/>
            <a:r>
              <a:rPr lang="en-IN" sz="1800" b="1" dirty="0"/>
              <a:t>Identify the cause of the 2018 drop</a:t>
            </a:r>
            <a:r>
              <a:rPr lang="en-IN" sz="1800" dirty="0"/>
              <a:t>: Was it market conditions, product changes, or competition?</a:t>
            </a:r>
          </a:p>
          <a:p>
            <a:endParaRPr lang="en-IN" dirty="0"/>
          </a:p>
          <a:p>
            <a:pPr lvl="0"/>
            <a:endParaRPr lang="en-IN" sz="1800" dirty="0"/>
          </a:p>
          <a:p>
            <a:pPr lvl="0"/>
            <a:endParaRPr lang="en-IN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889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21DA-CE3D-431C-9B41-4B442D9F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Documents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4A87A6-0B6A-4631-B84E-943CD7C077A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21477"/>
              </p:ext>
            </p:extLst>
          </p:nvPr>
        </p:nvGraphicFramePr>
        <p:xfrm>
          <a:off x="2017712" y="2598737"/>
          <a:ext cx="1449387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Document" showAsIcon="1" r:id="rId3" imgW="914400" imgH="792360" progId="Word.Document.12">
                  <p:embed/>
                </p:oleObj>
              </mc:Choice>
              <mc:Fallback>
                <p:oleObj name="Document" showAsIcon="1" r:id="rId3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712" y="2598737"/>
                        <a:ext cx="1449387" cy="1277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11BD3-604B-4F30-B9EB-90B9427DE81A}"/>
              </a:ext>
            </a:extLst>
          </p:cNvPr>
          <p:cNvSpPr txBox="1"/>
          <p:nvPr/>
        </p:nvSpPr>
        <p:spPr>
          <a:xfrm>
            <a:off x="1733550" y="1969614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Document</a:t>
            </a:r>
            <a:endParaRPr lang="en-I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6138DBA-0B38-42E9-9BCF-64A655B8D1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199536"/>
              </p:ext>
            </p:extLst>
          </p:nvPr>
        </p:nvGraphicFramePr>
        <p:xfrm>
          <a:off x="4708590" y="2809875"/>
          <a:ext cx="1987485" cy="1200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Document" showAsIcon="1" r:id="rId5" imgW="914400" imgH="792360" progId="Word.Document.12">
                  <p:embed/>
                </p:oleObj>
              </mc:Choice>
              <mc:Fallback>
                <p:oleObj name="Document" showAsIcon="1" r:id="rId5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8590" y="2809875"/>
                        <a:ext cx="1987485" cy="1200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43DE16-8852-48A2-B0CB-95EE025C97E5}"/>
              </a:ext>
            </a:extLst>
          </p:cNvPr>
          <p:cNvSpPr txBox="1"/>
          <p:nvPr/>
        </p:nvSpPr>
        <p:spPr>
          <a:xfrm>
            <a:off x="4981575" y="1969614"/>
            <a:ext cx="198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BI Dashboard User Guide</a:t>
            </a:r>
            <a:endParaRPr lang="en-IN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6289D3D-CA93-4ABC-89EC-1A3F8C7A57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102869"/>
              </p:ext>
            </p:extLst>
          </p:nvPr>
        </p:nvGraphicFramePr>
        <p:xfrm>
          <a:off x="8112125" y="2771775"/>
          <a:ext cx="16573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12125" y="2771775"/>
                        <a:ext cx="165735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BBA8DFC-AB5C-4B55-8701-9B551BBABC88}"/>
              </a:ext>
            </a:extLst>
          </p:cNvPr>
          <p:cNvSpPr txBox="1"/>
          <p:nvPr/>
        </p:nvSpPr>
        <p:spPr>
          <a:xfrm>
            <a:off x="7562850" y="196961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Project: Excel Analyses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2947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1198-1B2B-497D-A0CB-077D93C1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8669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C79D4-753C-44B9-9284-6867C4C0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135"/>
            <a:ext cx="10515600" cy="4351338"/>
          </a:xfrm>
        </p:spPr>
        <p:txBody>
          <a:bodyPr/>
          <a:lstStyle/>
          <a:p>
            <a:r>
              <a:rPr lang="en-US" dirty="0"/>
              <a:t>This project demonstrates the power of data analytics in retail decision-making.</a:t>
            </a:r>
          </a:p>
          <a:p>
            <a:r>
              <a:rPr lang="en-US" dirty="0"/>
              <a:t>Using Excel, SQL, and Power BI, we generated valuable insights into sales and customer behavior.</a:t>
            </a:r>
          </a:p>
          <a:p>
            <a:r>
              <a:rPr lang="en-US" dirty="0"/>
              <a:t>The findings help optimize inventory, improve sales, and enhance customer engagement.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944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F9C6-95FE-48C0-B26B-4CF68967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619569"/>
          </a:xfrm>
        </p:spPr>
        <p:txBody>
          <a:bodyPr>
            <a:normAutofit fontScale="90000"/>
          </a:bodyPr>
          <a:lstStyle/>
          <a:p>
            <a:br>
              <a:rPr lang="en-IN" sz="3600" b="1" dirty="0"/>
            </a:br>
            <a:r>
              <a:rPr lang="en-IN" sz="3600" b="1" dirty="0"/>
              <a:t>MS Excel Questions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0BB6-1194-4AB0-9DB9-944074B01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2975" y="754144"/>
            <a:ext cx="5733032" cy="6103856"/>
          </a:xfrm>
        </p:spPr>
        <p:txBody>
          <a:bodyPr>
            <a:normAutofit fontScale="47500" lnSpcReduction="20000"/>
          </a:bodyPr>
          <a:lstStyle/>
          <a:p>
            <a:pPr marL="0" lvl="0" indent="0">
              <a:buNone/>
            </a:pPr>
            <a:r>
              <a:rPr lang="en-IN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Summary Statistics:</a:t>
            </a:r>
            <a:endParaRPr lang="en-IN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To calculate the summary statistics (mean, median, mode, standard deviation) for the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list_price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of products.</a:t>
            </a: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Mean (1213) is much higher than the Median (600)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suggests that the data is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right-skewed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meaning a few high-priced products are increasing the average.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 (270) is the most common price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Many products are priced around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270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meaning lower-priced products dominate.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High Standard Deviation (1353)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large spread in product prices, indicating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high variability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pricing across the dataset.</a:t>
            </a:r>
          </a:p>
          <a:p>
            <a:pPr marL="0" lvl="0" indent="0">
              <a:buNone/>
            </a:pPr>
            <a:r>
              <a:rPr lang="en-IN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Pivot Tables:</a:t>
            </a:r>
          </a:p>
          <a:p>
            <a:pPr marL="0" lv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reate a pivot table to summarize total sales (quantity *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list_price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) by store and by product category.</a:t>
            </a:r>
          </a:p>
          <a:p>
            <a:pPr marL="0" indent="0">
              <a:buNone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Observations:</a:t>
            </a:r>
          </a:p>
          <a:p>
            <a:pPr marL="0" indent="0">
              <a:buNone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Top-Selling Categories: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Mountain Bikes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(3,030,776)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Road Bikes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(1,852,556)</a:t>
            </a:r>
          </a:p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Cruisers Bicycles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(1,109,151)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Best Performing Store: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Store 2 (5,826,242 total sales)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dominates all categories.</a:t>
            </a:r>
          </a:p>
          <a:p>
            <a:pPr marL="0" indent="0">
              <a:buNone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Least Sales: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Children Bicycles (327,888)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Cyclocross Bicycles (799,875)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show lower sales.</a:t>
            </a:r>
          </a:p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Store 3 (962,601 total sales)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needs improvement.</a:t>
            </a:r>
          </a:p>
          <a:p>
            <a:pPr marL="0" lvl="0" indent="0">
              <a:buNone/>
            </a:pPr>
            <a:endParaRPr lang="en-IN" sz="1700" dirty="0"/>
          </a:p>
          <a:p>
            <a:endParaRPr lang="en-IN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7D8ACAD-5021-4837-AEB6-99A0E1A6969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93007713"/>
              </p:ext>
            </p:extLst>
          </p:nvPr>
        </p:nvGraphicFramePr>
        <p:xfrm>
          <a:off x="6676008" y="887042"/>
          <a:ext cx="3231472" cy="1632975"/>
        </p:xfrm>
        <a:graphic>
          <a:graphicData uri="http://schemas.openxmlformats.org/drawingml/2006/table">
            <a:tbl>
              <a:tblPr/>
              <a:tblGrid>
                <a:gridCol w="782883">
                  <a:extLst>
                    <a:ext uri="{9D8B030D-6E8A-4147-A177-3AD203B41FA5}">
                      <a16:colId xmlns:a16="http://schemas.microsoft.com/office/drawing/2014/main" val="58512322"/>
                    </a:ext>
                  </a:extLst>
                </a:gridCol>
                <a:gridCol w="401659">
                  <a:extLst>
                    <a:ext uri="{9D8B030D-6E8A-4147-A177-3AD203B41FA5}">
                      <a16:colId xmlns:a16="http://schemas.microsoft.com/office/drawing/2014/main" val="1464194508"/>
                    </a:ext>
                  </a:extLst>
                </a:gridCol>
                <a:gridCol w="2046930">
                  <a:extLst>
                    <a:ext uri="{9D8B030D-6E8A-4147-A177-3AD203B41FA5}">
                      <a16:colId xmlns:a16="http://schemas.microsoft.com/office/drawing/2014/main" val="1138630295"/>
                    </a:ext>
                  </a:extLst>
                </a:gridCol>
              </a:tblGrid>
              <a:tr h="2613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Explanation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621339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(Average)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average price of all products.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814059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middle value when prices are sorted.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71304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most frequently occurring price.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887074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Deviation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 variability in prices, indicating a wide range of values.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9429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F22ABC-A370-4C02-906D-E935F1693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99681"/>
              </p:ext>
            </p:extLst>
          </p:nvPr>
        </p:nvGraphicFramePr>
        <p:xfrm>
          <a:off x="6676009" y="2549384"/>
          <a:ext cx="5184559" cy="2214759"/>
        </p:xfrm>
        <a:graphic>
          <a:graphicData uri="http://schemas.openxmlformats.org/drawingml/2006/table">
            <a:tbl>
              <a:tblPr/>
              <a:tblGrid>
                <a:gridCol w="486376">
                  <a:extLst>
                    <a:ext uri="{9D8B030D-6E8A-4147-A177-3AD203B41FA5}">
                      <a16:colId xmlns:a16="http://schemas.microsoft.com/office/drawing/2014/main" val="102853929"/>
                    </a:ext>
                  </a:extLst>
                </a:gridCol>
                <a:gridCol w="651248">
                  <a:extLst>
                    <a:ext uri="{9D8B030D-6E8A-4147-A177-3AD203B41FA5}">
                      <a16:colId xmlns:a16="http://schemas.microsoft.com/office/drawing/2014/main" val="1510888109"/>
                    </a:ext>
                  </a:extLst>
                </a:gridCol>
                <a:gridCol w="618272">
                  <a:extLst>
                    <a:ext uri="{9D8B030D-6E8A-4147-A177-3AD203B41FA5}">
                      <a16:colId xmlns:a16="http://schemas.microsoft.com/office/drawing/2014/main" val="565793836"/>
                    </a:ext>
                  </a:extLst>
                </a:gridCol>
                <a:gridCol w="651248">
                  <a:extLst>
                    <a:ext uri="{9D8B030D-6E8A-4147-A177-3AD203B41FA5}">
                      <a16:colId xmlns:a16="http://schemas.microsoft.com/office/drawing/2014/main" val="2179507577"/>
                    </a:ext>
                  </a:extLst>
                </a:gridCol>
                <a:gridCol w="667734">
                  <a:extLst>
                    <a:ext uri="{9D8B030D-6E8A-4147-A177-3AD203B41FA5}">
                      <a16:colId xmlns:a16="http://schemas.microsoft.com/office/drawing/2014/main" val="4009381912"/>
                    </a:ext>
                  </a:extLst>
                </a:gridCol>
                <a:gridCol w="544081">
                  <a:extLst>
                    <a:ext uri="{9D8B030D-6E8A-4147-A177-3AD203B41FA5}">
                      <a16:colId xmlns:a16="http://schemas.microsoft.com/office/drawing/2014/main" val="2537679076"/>
                    </a:ext>
                  </a:extLst>
                </a:gridCol>
                <a:gridCol w="585297">
                  <a:extLst>
                    <a:ext uri="{9D8B030D-6E8A-4147-A177-3AD203B41FA5}">
                      <a16:colId xmlns:a16="http://schemas.microsoft.com/office/drawing/2014/main" val="2256902334"/>
                    </a:ext>
                  </a:extLst>
                </a:gridCol>
                <a:gridCol w="509785">
                  <a:extLst>
                    <a:ext uri="{9D8B030D-6E8A-4147-A177-3AD203B41FA5}">
                      <a16:colId xmlns:a16="http://schemas.microsoft.com/office/drawing/2014/main" val="1243760084"/>
                    </a:ext>
                  </a:extLst>
                </a:gridCol>
                <a:gridCol w="470518">
                  <a:extLst>
                    <a:ext uri="{9D8B030D-6E8A-4147-A177-3AD203B41FA5}">
                      <a16:colId xmlns:a16="http://schemas.microsoft.com/office/drawing/2014/main" val="1308001576"/>
                    </a:ext>
                  </a:extLst>
                </a:gridCol>
              </a:tblGrid>
              <a:tr h="4609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Sales Made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457885"/>
                  </a:ext>
                </a:extLst>
              </a:tr>
              <a:tr h="388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Children Bicycles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Comfort Bicycles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Cruisers Bicycles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Cyclocross Bicycles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 Bikes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Mountain Bikes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Road Bikes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840347"/>
                  </a:ext>
                </a:extLst>
              </a:tr>
              <a:tr h="21177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68937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95533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231683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179941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246439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627602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340009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1790146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347409"/>
                  </a:ext>
                </a:extLst>
              </a:tr>
              <a:tr h="388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227542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294930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759487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551722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667418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2054582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1270561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5826242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09762"/>
                  </a:ext>
                </a:extLst>
              </a:tr>
              <a:tr h="21177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117981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106380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348592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241985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962601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056364"/>
                  </a:ext>
                </a:extLst>
              </a:tr>
              <a:tr h="3882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327888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438507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1109151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799875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1020237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3030776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1852556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8578989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3259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A7DF7E8-4F54-4C2B-8687-DC98915B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480" y="887040"/>
            <a:ext cx="1953087" cy="1662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A8990-E21D-4DEE-80B7-8F1E2ABBD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008" y="4793510"/>
            <a:ext cx="2724150" cy="191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08E36-1320-40E8-946A-B0E5821BB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58" y="4793510"/>
            <a:ext cx="2554664" cy="191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52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E0A9-8C43-4C46-A66B-38DCE099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551078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915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93CB-807E-47F4-B497-D6C95F62D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409083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MS Excel Questions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D43B-CB1B-4C42-B70E-CF09A73FB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994299"/>
            <a:ext cx="6104642" cy="617885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IN" sz="1600" b="1" dirty="0">
                <a:solidFill>
                  <a:srgbClr val="7030A0"/>
                </a:solidFill>
              </a:rPr>
              <a:t>Conditional Formatting:</a:t>
            </a:r>
            <a:endParaRPr lang="en-IN" sz="1600" dirty="0">
              <a:solidFill>
                <a:srgbClr val="7030A0"/>
              </a:solidFill>
            </a:endParaRPr>
          </a:p>
          <a:p>
            <a:pPr lvl="1"/>
            <a:r>
              <a:rPr lang="en-IN" sz="1600" dirty="0"/>
              <a:t>Highlight the top 10 products based on total sales.</a:t>
            </a:r>
          </a:p>
          <a:p>
            <a:pPr marL="457200" lvl="1" indent="0">
              <a:buNone/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Observations:</a:t>
            </a:r>
          </a:p>
          <a:p>
            <a:pPr marL="0" indent="0">
              <a:buNone/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Top 3 Best-Selling Products: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Trek Slash 8 27.5 - 2016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(615,998)</a:t>
            </a:r>
          </a:p>
          <a:p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Trek Conduit+ - 2016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(434,999)</a:t>
            </a:r>
          </a:p>
          <a:p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Trek Fuel EX 8 29 - 2016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(414,699)</a:t>
            </a:r>
          </a:p>
          <a:p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2016 vs 2017 Sales: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2016 Models Dominate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(7 out of 10 top products).</a:t>
            </a:r>
          </a:p>
          <a:p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2017 Models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like Trek </a:t>
            </a:r>
            <a:r>
              <a:rPr lang="en-I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Domane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SLR 6 Disc (236,500) and Trek </a:t>
            </a:r>
            <a:r>
              <a:rPr lang="en-I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Powerfly</a:t>
            </a:r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 8 FS Plus (205,000) perform well but need more push.</a:t>
            </a:r>
          </a:p>
          <a:p>
            <a:pPr marL="0" lvl="0" indent="0">
              <a:buNone/>
            </a:pPr>
            <a:r>
              <a:rPr lang="en-IN" sz="1600" b="1" dirty="0">
                <a:solidFill>
                  <a:srgbClr val="7030A0"/>
                </a:solidFill>
              </a:rPr>
              <a:t>Data Cleaning &amp; Validation:</a:t>
            </a:r>
            <a:endParaRPr lang="en-IN" sz="1600" dirty="0">
              <a:solidFill>
                <a:srgbClr val="7030A0"/>
              </a:solidFill>
            </a:endParaRPr>
          </a:p>
          <a:p>
            <a:pPr lvl="1"/>
            <a:r>
              <a:rPr lang="en-IN" sz="1600" dirty="0"/>
              <a:t>No missing values found, the Null values are replaced with Unknown.</a:t>
            </a:r>
          </a:p>
          <a:p>
            <a:pPr lvl="1"/>
            <a:r>
              <a:rPr lang="en-US" sz="1600" dirty="0"/>
              <a:t>N</a:t>
            </a:r>
            <a:r>
              <a:rPr lang="en-IN" sz="1600" dirty="0"/>
              <a:t>o duplicates were found.</a:t>
            </a:r>
          </a:p>
          <a:p>
            <a:pPr lvl="1"/>
            <a:r>
              <a:rPr lang="en-US" sz="1600" dirty="0"/>
              <a:t>N</a:t>
            </a:r>
            <a:r>
              <a:rPr lang="en-IN" sz="1600" dirty="0"/>
              <a:t>o formatting error.</a:t>
            </a:r>
          </a:p>
          <a:p>
            <a:pPr lvl="1"/>
            <a:r>
              <a:rPr lang="en-US" sz="1600" dirty="0"/>
              <a:t>C</a:t>
            </a:r>
            <a:r>
              <a:rPr lang="en-IN" sz="1600" dirty="0" err="1"/>
              <a:t>hecked</a:t>
            </a:r>
            <a:r>
              <a:rPr lang="en-IN" sz="1600" dirty="0"/>
              <a:t> email and Zip code, no error found.</a:t>
            </a:r>
          </a:p>
          <a:p>
            <a:pPr lvl="1"/>
            <a:endParaRPr lang="en-IN" sz="1400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sz="1600" dirty="0"/>
          </a:p>
          <a:p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58FBFD2-42ED-40C7-A79B-C621311A719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8434583"/>
              </p:ext>
            </p:extLst>
          </p:nvPr>
        </p:nvGraphicFramePr>
        <p:xfrm>
          <a:off x="7066625" y="994301"/>
          <a:ext cx="4651899" cy="2434696"/>
        </p:xfrm>
        <a:graphic>
          <a:graphicData uri="http://schemas.openxmlformats.org/drawingml/2006/table">
            <a:tbl>
              <a:tblPr/>
              <a:tblGrid>
                <a:gridCol w="3482124">
                  <a:extLst>
                    <a:ext uri="{9D8B030D-6E8A-4147-A177-3AD203B41FA5}">
                      <a16:colId xmlns:a16="http://schemas.microsoft.com/office/drawing/2014/main" val="3175336330"/>
                    </a:ext>
                  </a:extLst>
                </a:gridCol>
                <a:gridCol w="1169775">
                  <a:extLst>
                    <a:ext uri="{9D8B030D-6E8A-4147-A177-3AD203B41FA5}">
                      <a16:colId xmlns:a16="http://schemas.microsoft.com/office/drawing/2014/main" val="297723667"/>
                    </a:ext>
                  </a:extLst>
                </a:gridCol>
              </a:tblGrid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Sales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331988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Trek Slash 8 27.5 - 2016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615998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89843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Trek Conduit+ - 2016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434999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092818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Trek Fuel EX 8 29 - 2016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414699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181451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Surly Straggler 650b - 2016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253829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55984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Trek Domane SLR 6 Disc - 2017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236500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295814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Surly Straggler - 2016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227703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526386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Trek Remedy 29 Carbon Frameset - 2016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224999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0563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Trek Powerfly 8 FS Plus - 2017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205000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8710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Trek Madone 9.2 - 2017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195000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939366"/>
                  </a:ext>
                </a:extLst>
              </a:tr>
              <a:tr h="221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Trek Silque SLR 8 Women's - 2017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188500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036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835AE8-AABC-4ADE-8C53-8EF0BE82A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238" y="3582181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8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13B1-DF0B-403E-8CD2-1FF89F63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7131"/>
          </a:xfrm>
        </p:spPr>
        <p:txBody>
          <a:bodyPr>
            <a:normAutofit/>
          </a:bodyPr>
          <a:lstStyle/>
          <a:p>
            <a:r>
              <a:rPr lang="en-IN" sz="2800" b="1" dirty="0"/>
              <a:t>MS Excel Questions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BF8-FA5E-4DE6-ACA0-8BF1F5E06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52256"/>
            <a:ext cx="5181600" cy="5324707"/>
          </a:xfrm>
        </p:spPr>
        <p:txBody>
          <a:bodyPr>
            <a:normAutofit/>
          </a:bodyPr>
          <a:lstStyle/>
          <a:p>
            <a:r>
              <a:rPr lang="en-IN" sz="1600" b="1" dirty="0">
                <a:solidFill>
                  <a:srgbClr val="7030A0"/>
                </a:solidFill>
              </a:rPr>
              <a:t>Charts and Graphs</a:t>
            </a:r>
            <a:r>
              <a:rPr lang="en-IN" sz="1600" b="1" dirty="0"/>
              <a:t>: </a:t>
            </a:r>
            <a:r>
              <a:rPr lang="en-IN" sz="1600" dirty="0"/>
              <a:t>Create a bar chart to visualize the total sales by store.</a:t>
            </a:r>
          </a:p>
          <a:p>
            <a:pPr marL="0" lvl="0" indent="0">
              <a:buNone/>
            </a:pPr>
            <a:r>
              <a:rPr lang="en-US" sz="1600" b="1" dirty="0"/>
              <a:t>O</a:t>
            </a:r>
            <a:r>
              <a:rPr lang="en-IN" sz="1600" b="1" dirty="0" err="1"/>
              <a:t>bservations</a:t>
            </a:r>
            <a:endParaRPr lang="en-IN" sz="1600" b="1" dirty="0"/>
          </a:p>
          <a:p>
            <a:pPr marL="0" indent="0">
              <a:buNone/>
            </a:pPr>
            <a:r>
              <a:rPr lang="en-US" sz="1600" b="1" dirty="0"/>
              <a:t>Baldwin Bikes</a:t>
            </a:r>
            <a:r>
              <a:rPr lang="en-US" sz="1600" dirty="0"/>
              <a:t> leads significantly with </a:t>
            </a:r>
            <a:r>
              <a:rPr lang="en-US" sz="1600" b="1" dirty="0"/>
              <a:t>5.83M</a:t>
            </a:r>
            <a:r>
              <a:rPr lang="en-US" sz="1600" dirty="0"/>
              <a:t> in total sales.</a:t>
            </a:r>
            <a:br>
              <a:rPr lang="en-US" sz="1600" dirty="0"/>
            </a:br>
            <a:r>
              <a:rPr lang="en-US" sz="1600" b="1" dirty="0"/>
              <a:t>Santa Cruz Bikes</a:t>
            </a:r>
            <a:r>
              <a:rPr lang="en-US" sz="1600" dirty="0"/>
              <a:t> follows but lags far behind at </a:t>
            </a:r>
            <a:r>
              <a:rPr lang="en-US" sz="1600" b="1" dirty="0"/>
              <a:t>1.79M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b="1" dirty="0"/>
              <a:t>Rowlett Bikes</a:t>
            </a:r>
            <a:r>
              <a:rPr lang="en-US" sz="1600" dirty="0"/>
              <a:t> has the lowest total sales at </a:t>
            </a:r>
            <a:r>
              <a:rPr lang="en-US" sz="1600" b="1" dirty="0"/>
              <a:t>962K</a:t>
            </a:r>
            <a:r>
              <a:rPr lang="en-US" sz="1600" dirty="0"/>
              <a:t>, indicating weak performance.</a:t>
            </a:r>
            <a:endParaRPr lang="en-IN" sz="1600" dirty="0"/>
          </a:p>
          <a:p>
            <a:r>
              <a:rPr lang="en-IN" sz="1600" b="1" dirty="0">
                <a:solidFill>
                  <a:srgbClr val="7030A0"/>
                </a:solidFill>
              </a:rPr>
              <a:t>What-If Analysis</a:t>
            </a:r>
            <a:r>
              <a:rPr lang="en-IN" sz="1600" b="1" dirty="0"/>
              <a:t>:</a:t>
            </a:r>
            <a:r>
              <a:rPr lang="en-IN" sz="1600" dirty="0"/>
              <a:t> Perform a what-if analysis to see how changes in discount rates affect total sales.</a:t>
            </a:r>
          </a:p>
          <a:p>
            <a:pPr lvl="0"/>
            <a:endParaRPr lang="en-IN" sz="2000" dirty="0"/>
          </a:p>
          <a:p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FC6B50-8EB0-4440-B6D4-B131227BE8E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9707738"/>
              </p:ext>
            </p:extLst>
          </p:nvPr>
        </p:nvGraphicFramePr>
        <p:xfrm>
          <a:off x="6172200" y="852488"/>
          <a:ext cx="5181600" cy="2299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2CEF45-407D-4D2A-9144-195845D69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068334"/>
              </p:ext>
            </p:extLst>
          </p:nvPr>
        </p:nvGraphicFramePr>
        <p:xfrm>
          <a:off x="6172200" y="3269773"/>
          <a:ext cx="5181600" cy="2092336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1617890058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126078202"/>
                    </a:ext>
                  </a:extLst>
                </a:gridCol>
              </a:tblGrid>
              <a:tr h="2615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Discount Rate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Sales ($)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2221"/>
                  </a:ext>
                </a:extLst>
              </a:tr>
              <a:tr h="2615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538563"/>
                  </a:ext>
                </a:extLst>
              </a:tr>
              <a:tr h="2615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505309"/>
                  </a:ext>
                </a:extLst>
              </a:tr>
              <a:tr h="2615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489774"/>
                  </a:ext>
                </a:extLst>
              </a:tr>
              <a:tr h="2615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708221"/>
                  </a:ext>
                </a:extLst>
              </a:tr>
              <a:tr h="2615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983575"/>
                  </a:ext>
                </a:extLst>
              </a:tr>
              <a:tr h="2615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171114"/>
                  </a:ext>
                </a:extLst>
              </a:tr>
              <a:tr h="2615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5822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826529-876B-435A-B1E5-5ACFF3B97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036648"/>
              </p:ext>
            </p:extLst>
          </p:nvPr>
        </p:nvGraphicFramePr>
        <p:xfrm>
          <a:off x="838200" y="3429000"/>
          <a:ext cx="5056574" cy="2882872"/>
        </p:xfrm>
        <a:graphic>
          <a:graphicData uri="http://schemas.openxmlformats.org/drawingml/2006/table">
            <a:tbl>
              <a:tblPr/>
              <a:tblGrid>
                <a:gridCol w="626616">
                  <a:extLst>
                    <a:ext uri="{9D8B030D-6E8A-4147-A177-3AD203B41FA5}">
                      <a16:colId xmlns:a16="http://schemas.microsoft.com/office/drawing/2014/main" val="1228440745"/>
                    </a:ext>
                  </a:extLst>
                </a:gridCol>
                <a:gridCol w="4429958">
                  <a:extLst>
                    <a:ext uri="{9D8B030D-6E8A-4147-A177-3AD203B41FA5}">
                      <a16:colId xmlns:a16="http://schemas.microsoft.com/office/drawing/2014/main" val="369729782"/>
                    </a:ext>
                  </a:extLst>
                </a:gridCol>
              </a:tblGrid>
              <a:tr h="33916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It Means in Business Terms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942088"/>
                  </a:ext>
                </a:extLst>
              </a:tr>
              <a:tr h="50874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 Discount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Selling at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 price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without any discount. This gives you a steady revenue of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$480.00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212774"/>
                  </a:ext>
                </a:extLst>
              </a:tr>
              <a:tr h="50874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 Discount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increases to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$569.99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This is because the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discount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is encouraging customers to buy more, boosting revenue.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428699"/>
                  </a:ext>
                </a:extLst>
              </a:tr>
              <a:tr h="50874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 Discount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decreases slightly (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$539.99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since you are cutting profit margins. Sales may still increase, but revenue drops.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056567"/>
                  </a:ext>
                </a:extLst>
              </a:tr>
              <a:tr h="50874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 Discount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drops significantly to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$479.99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This means you're giving away too much profit margin.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739989"/>
                  </a:ext>
                </a:extLst>
              </a:tr>
              <a:tr h="50874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 Discount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has now fallen to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$419.99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You are giving away too much discount, causing a sharp decline in revenue.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12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65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D68C-6E4F-4960-815B-824182BC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339"/>
          </a:xfrm>
        </p:spPr>
        <p:txBody>
          <a:bodyPr>
            <a:normAutofit/>
          </a:bodyPr>
          <a:lstStyle/>
          <a:p>
            <a:r>
              <a:rPr lang="en-IN" sz="3200" b="1" dirty="0"/>
              <a:t>MS Excel Questions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6D45E-EFD4-43F9-8BC5-1B6CE27D0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27464"/>
            <a:ext cx="5181600" cy="5509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Year Over Year Growth:</a:t>
            </a:r>
          </a:p>
          <a:p>
            <a:pPr marL="0" indent="0">
              <a:buNone/>
            </a:pPr>
            <a:r>
              <a:rPr lang="en-IN" sz="1800" dirty="0"/>
              <a:t>Calculate the year-over-year growth rate for total sales</a:t>
            </a:r>
          </a:p>
          <a:p>
            <a:pPr marL="0" indent="0">
              <a:buNone/>
            </a:pPr>
            <a:r>
              <a:rPr lang="en-US" sz="1800" b="1" dirty="0"/>
              <a:t>O</a:t>
            </a:r>
            <a:r>
              <a:rPr lang="en-IN" sz="1800" b="1" dirty="0" err="1"/>
              <a:t>bservations</a:t>
            </a:r>
            <a:r>
              <a:rPr lang="en-IN" sz="1800" b="1" dirty="0"/>
              <a:t>:</a:t>
            </a:r>
          </a:p>
          <a:p>
            <a:r>
              <a:rPr lang="en-US" sz="1800" b="1" dirty="0"/>
              <a:t>2017 saw strong growth (+42%)</a:t>
            </a:r>
            <a:r>
              <a:rPr lang="en-US" sz="1800" dirty="0"/>
              <a:t> compared to 2016, indicating a successful year.</a:t>
            </a:r>
            <a:br>
              <a:rPr lang="en-US" sz="1800" dirty="0"/>
            </a:br>
            <a:r>
              <a:rPr lang="en-US" sz="1800" b="1" dirty="0"/>
              <a:t>2018 faced a steep decline (-47%)</a:t>
            </a:r>
            <a:r>
              <a:rPr lang="en-US" sz="1800" dirty="0"/>
              <a:t>, meaning sales dropped drastically.</a:t>
            </a:r>
            <a:br>
              <a:rPr lang="en-US" sz="1800" dirty="0"/>
            </a:br>
            <a:r>
              <a:rPr lang="en-US" sz="1800" dirty="0"/>
              <a:t>This indicates potential issues such as reduced demand, market shifts, or internal inefficiencies.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Customers Location - City &amp; State:</a:t>
            </a:r>
          </a:p>
          <a:p>
            <a:pPr marL="0" indent="0">
              <a:buNone/>
            </a:pPr>
            <a:endParaRPr lang="en-IN" sz="18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sz="18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D9757A5-FA71-4BBE-8191-E02F1412580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75403003"/>
              </p:ext>
            </p:extLst>
          </p:nvPr>
        </p:nvGraphicFramePr>
        <p:xfrm>
          <a:off x="6096000" y="886120"/>
          <a:ext cx="4832413" cy="2205872"/>
        </p:xfrm>
        <a:graphic>
          <a:graphicData uri="http://schemas.openxmlformats.org/drawingml/2006/table">
            <a:tbl>
              <a:tblPr/>
              <a:tblGrid>
                <a:gridCol w="1298260">
                  <a:extLst>
                    <a:ext uri="{9D8B030D-6E8A-4147-A177-3AD203B41FA5}">
                      <a16:colId xmlns:a16="http://schemas.microsoft.com/office/drawing/2014/main" val="3769682361"/>
                    </a:ext>
                  </a:extLst>
                </a:gridCol>
                <a:gridCol w="2139725">
                  <a:extLst>
                    <a:ext uri="{9D8B030D-6E8A-4147-A177-3AD203B41FA5}">
                      <a16:colId xmlns:a16="http://schemas.microsoft.com/office/drawing/2014/main" val="2024954017"/>
                    </a:ext>
                  </a:extLst>
                </a:gridCol>
                <a:gridCol w="1394428">
                  <a:extLst>
                    <a:ext uri="{9D8B030D-6E8A-4147-A177-3AD203B41FA5}">
                      <a16:colId xmlns:a16="http://schemas.microsoft.com/office/drawing/2014/main" val="3558183939"/>
                    </a:ext>
                  </a:extLst>
                </a:gridCol>
              </a:tblGrid>
              <a:tr h="5514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Date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 of Sales Made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YoY Growth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55384"/>
                  </a:ext>
                </a:extLst>
              </a:tr>
              <a:tr h="5514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2709484.47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47951"/>
                  </a:ext>
                </a:extLst>
              </a:tr>
              <a:tr h="5514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3845515.02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852936"/>
                  </a:ext>
                </a:extLst>
              </a:tr>
              <a:tr h="55146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2023989.39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07484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E9A4CA0-24F8-40C9-83B3-92626AF0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1" y="3302000"/>
            <a:ext cx="5424340" cy="31908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98584F8-7366-49EF-BFF7-48769364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-7477550"/>
            <a:ext cx="5181599" cy="1471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Geographical Distribution(Excel data imported to Power Bi):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Customers are mainly in the U.S. (CA, NY, TX) with some in Europe (Netherlands, Italy, UK, Spain). NY and TX have the highest concentration. </a:t>
            </a:r>
            <a:r>
              <a:rPr lang="en-US" altLang="en-US" sz="1600" dirty="0"/>
              <a:t>Presence in Amsterdam, Rome, Saint Albans, Shirley, and San Lorenzo also found, but fewer than U.S. customers.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State-wise Categorization: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 (blue), NY (dark blue), TX (red). TX dominates the south, while NY has strong presence in the northeast.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51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D086-CBFD-4C80-BF37-76EDC599E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201"/>
          </a:xfrm>
        </p:spPr>
        <p:txBody>
          <a:bodyPr>
            <a:normAutofit/>
          </a:bodyPr>
          <a:lstStyle/>
          <a:p>
            <a:r>
              <a:rPr lang="en-US" sz="3600" b="1" dirty="0"/>
              <a:t>Recommendations for Excel Questions</a:t>
            </a:r>
            <a:endParaRPr lang="en-IN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ABA9-F56C-41C6-943E-32CC017E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338"/>
            <a:ext cx="10515600" cy="4932625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Discount Strategy: </a:t>
            </a:r>
            <a:r>
              <a:rPr lang="en-US" sz="1800" dirty="0"/>
              <a:t>The high standard deviation suggests major price gaps, should consider offering </a:t>
            </a:r>
            <a:r>
              <a:rPr lang="en-US" sz="1800" b="1" dirty="0"/>
              <a:t>discounts on high-priced items</a:t>
            </a:r>
            <a:r>
              <a:rPr lang="en-US" sz="1800" dirty="0"/>
              <a:t> to boost sales.</a:t>
            </a:r>
          </a:p>
          <a:p>
            <a:r>
              <a:rPr lang="en-US" sz="1800" b="1" dirty="0"/>
              <a:t>Review Low-Priced Products: </a:t>
            </a:r>
            <a:r>
              <a:rPr lang="en-US" sz="1800" dirty="0"/>
              <a:t>Many products are priced around 270, should Analyze if these </a:t>
            </a:r>
            <a:r>
              <a:rPr lang="en-US" sz="1800" b="1" dirty="0"/>
              <a:t>low-priced items</a:t>
            </a:r>
            <a:r>
              <a:rPr lang="en-US" sz="1800" dirty="0"/>
              <a:t> are profitable or need a price revision.</a:t>
            </a:r>
          </a:p>
          <a:p>
            <a:r>
              <a:rPr lang="en-US" sz="1800" b="1" dirty="0"/>
              <a:t>Segment Pricing:</a:t>
            </a:r>
            <a:r>
              <a:rPr lang="en-US" sz="1800" dirty="0"/>
              <a:t> Group products into low, mid, and high price ranges.</a:t>
            </a:r>
          </a:p>
          <a:p>
            <a:r>
              <a:rPr lang="en-US" sz="1800" b="1" dirty="0"/>
              <a:t>Boost Sales in Store 3</a:t>
            </a:r>
            <a:r>
              <a:rPr lang="en-US" sz="1800" dirty="0"/>
              <a:t> – Focus on better promotions and product variety.</a:t>
            </a:r>
            <a:br>
              <a:rPr lang="en-US" sz="1800" dirty="0"/>
            </a:br>
            <a:r>
              <a:rPr lang="en-US" sz="1800" b="1" dirty="0"/>
              <a:t>Increase Inventory for Best-Selling Categories</a:t>
            </a:r>
            <a:r>
              <a:rPr lang="en-US" sz="1800" dirty="0"/>
              <a:t> – Mountain &amp; Road Bikes need more stock.</a:t>
            </a:r>
            <a:br>
              <a:rPr lang="en-US" sz="1800" dirty="0"/>
            </a:br>
            <a:r>
              <a:rPr lang="en-US" sz="1800" b="1" dirty="0"/>
              <a:t>Targeted Marketing for Low-Performing Categories</a:t>
            </a:r>
            <a:r>
              <a:rPr lang="en-US" sz="1800" dirty="0"/>
              <a:t> – Improve Children &amp; Cyclocross Bicycles sales.</a:t>
            </a:r>
            <a:br>
              <a:rPr lang="en-US" sz="1800" dirty="0"/>
            </a:br>
            <a:endParaRPr lang="en-US" sz="1800" dirty="0"/>
          </a:p>
          <a:p>
            <a:r>
              <a:rPr lang="en-IN" sz="1800" b="1" dirty="0"/>
              <a:t>Increase Stock for Top-Selling Models, Targeted Marketing for 2017 Models</a:t>
            </a:r>
            <a:r>
              <a:rPr lang="en-IN" sz="1800" dirty="0"/>
              <a:t> – Improve visibility for newer products and </a:t>
            </a:r>
            <a:r>
              <a:rPr lang="en-IN" sz="1800" b="1" dirty="0"/>
              <a:t>Seasonal Promotions &amp; Discounts</a:t>
            </a:r>
            <a:r>
              <a:rPr lang="en-IN" sz="1800" dirty="0"/>
              <a:t> – Attract buyers for </a:t>
            </a:r>
            <a:r>
              <a:rPr lang="en-IN" sz="1800" b="1" dirty="0"/>
              <a:t>Surly Straggler</a:t>
            </a:r>
            <a:r>
              <a:rPr lang="en-IN" sz="1800" dirty="0"/>
              <a:t> &amp; </a:t>
            </a:r>
            <a:r>
              <a:rPr lang="en-IN" sz="1800" b="1" dirty="0"/>
              <a:t>Trek </a:t>
            </a:r>
            <a:r>
              <a:rPr lang="en-IN" sz="1800" b="1" dirty="0" err="1"/>
              <a:t>Silque</a:t>
            </a:r>
            <a:r>
              <a:rPr lang="en-IN" sz="1800" b="1" dirty="0"/>
              <a:t> SLR 8 Women’s - 2017</a:t>
            </a:r>
            <a:r>
              <a:rPr lang="en-IN" sz="1800" dirty="0"/>
              <a:t>.</a:t>
            </a:r>
          </a:p>
          <a:p>
            <a:r>
              <a:rPr lang="en-US" sz="1800" b="1" dirty="0"/>
              <a:t>Revamp Marketing Strategies</a:t>
            </a:r>
            <a:r>
              <a:rPr lang="en-US" sz="1800" dirty="0"/>
              <a:t> – Target lost customers and re-engage with promotions.</a:t>
            </a:r>
            <a:endParaRPr lang="en-IN" sz="1800" dirty="0"/>
          </a:p>
          <a:p>
            <a:r>
              <a:rPr lang="en-US" sz="1800" b="1" dirty="0"/>
              <a:t>Expand Market Reach</a:t>
            </a:r>
            <a:r>
              <a:rPr lang="en-US" sz="1800" dirty="0"/>
              <a:t> – Conduct surveys or customer feedback to understand low sales in Rowlett Bikes.</a:t>
            </a:r>
          </a:p>
          <a:p>
            <a:r>
              <a:rPr lang="en-US" sz="1800" b="1" dirty="0"/>
              <a:t>Analyze the sales drop in 2018</a:t>
            </a:r>
            <a:r>
              <a:rPr lang="en-US" sz="1800" dirty="0"/>
              <a:t> – Identify causes like competition, pricing, or economic conditions and should Optimize inventory, pricing, and supply chain to reduce costs.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6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1A8B-EADE-4197-A053-EFA21E6E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213"/>
          </a:xfrm>
        </p:spPr>
        <p:txBody>
          <a:bodyPr/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FDBB-DFD3-47FC-B9CC-DEBD1C2F4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338"/>
            <a:ext cx="5257800" cy="493262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IN" sz="1600" b="1" dirty="0"/>
              <a:t>Date Functions: </a:t>
            </a:r>
            <a:r>
              <a:rPr lang="en-IN" sz="1600" dirty="0"/>
              <a:t>To calculate the number of days each order took to ship.</a:t>
            </a:r>
          </a:p>
          <a:p>
            <a:pPr marL="0" indent="0">
              <a:buNone/>
            </a:pPr>
            <a:r>
              <a:rPr lang="en-US" sz="1600" b="1" dirty="0"/>
              <a:t>Observations:</a:t>
            </a:r>
          </a:p>
          <a:p>
            <a:pPr lvl="0"/>
            <a:r>
              <a:rPr lang="en-US" sz="1800" dirty="0"/>
              <a:t>The output accurately shows the number of days each order took to ship. </a:t>
            </a:r>
            <a:endParaRPr lang="en-IN" sz="1800" dirty="0"/>
          </a:p>
          <a:p>
            <a:pPr lvl="0"/>
            <a:r>
              <a:rPr lang="en-US" sz="1800" dirty="0"/>
              <a:t>The values in the </a:t>
            </a:r>
            <a:r>
              <a:rPr lang="en-US" sz="1800" dirty="0" err="1"/>
              <a:t>days_to_ship</a:t>
            </a:r>
            <a:r>
              <a:rPr lang="en-US" sz="1800" dirty="0"/>
              <a:t> column range from 1 to 3 days. </a:t>
            </a:r>
            <a:endParaRPr lang="en-IN" sz="1800" dirty="0"/>
          </a:p>
          <a:p>
            <a:pPr lvl="0"/>
            <a:r>
              <a:rPr lang="en-US" sz="1800" dirty="0"/>
              <a:t>Some orders took significantly longer to ship than others. </a:t>
            </a:r>
            <a:endParaRPr lang="en-IN" sz="18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233F5-50C0-4B65-8858-144439560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150070"/>
            <a:ext cx="4876800" cy="522245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40879EA-05AF-472C-BE9C-E25CA198C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-2548934"/>
            <a:ext cx="306449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06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5BCD-8847-41BE-8891-61C0B450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86"/>
          </a:xfrm>
        </p:spPr>
        <p:txBody>
          <a:bodyPr/>
          <a:lstStyle/>
          <a:p>
            <a:r>
              <a:rPr lang="en-US" dirty="0"/>
              <a:t>MySQL Questions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C6C48-F06F-4F41-9B05-5901813031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1600" b="1" dirty="0"/>
              <a:t>Case Statements: </a:t>
            </a:r>
            <a:r>
              <a:rPr lang="en-IN" sz="1600" dirty="0"/>
              <a:t>To categorize orders based on their status.</a:t>
            </a:r>
          </a:p>
          <a:p>
            <a:pPr marL="457200" lvl="1" indent="0">
              <a:buNone/>
            </a:pPr>
            <a:endParaRPr lang="en-IN" sz="1600" dirty="0"/>
          </a:p>
          <a:p>
            <a:pPr marL="457200" lvl="1" indent="0">
              <a:buNone/>
            </a:pPr>
            <a:r>
              <a:rPr lang="en-US" sz="1600" b="1" dirty="0"/>
              <a:t>O</a:t>
            </a:r>
            <a:r>
              <a:rPr lang="en-IN" sz="1600" b="1" dirty="0" err="1"/>
              <a:t>bservation</a:t>
            </a:r>
            <a:r>
              <a:rPr lang="en-IN" sz="1600" b="1" dirty="0"/>
              <a:t>:</a:t>
            </a:r>
          </a:p>
          <a:p>
            <a:pPr marL="0" indent="0">
              <a:buNone/>
            </a:pPr>
            <a:r>
              <a:rPr lang="en-US" sz="1600" dirty="0"/>
              <a:t>Order statuses are categorized as </a:t>
            </a:r>
            <a:r>
              <a:rPr lang="en-US" sz="1600" b="1" dirty="0"/>
              <a:t>Pending (1), Processing (2), Rejected (3), and Completed (4)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Indicates a diverse order status</a:t>
            </a:r>
            <a:endParaRPr lang="en-IN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75781-A6B9-4C67-9E1F-BA5077E18B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25780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A3CEC-603E-4D95-902E-CB6BFDEA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93421"/>
            <a:ext cx="5025272" cy="2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855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393</TotalTime>
  <Words>2889</Words>
  <Application>Microsoft Office PowerPoint</Application>
  <PresentationFormat>Widescreen</PresentationFormat>
  <Paragraphs>416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Tw Cen MT</vt:lpstr>
      <vt:lpstr>Tw Cen MT Condensed</vt:lpstr>
      <vt:lpstr>Wingdings 3</vt:lpstr>
      <vt:lpstr>Integral</vt:lpstr>
      <vt:lpstr>Microsoft Word Document</vt:lpstr>
      <vt:lpstr>Microsoft Excel Macro-Enabled Worksheet</vt:lpstr>
      <vt:lpstr>Customer Purchase Behaviour in Retail using Data Analytics</vt:lpstr>
      <vt:lpstr> </vt:lpstr>
      <vt:lpstr> MS Excel Questions </vt:lpstr>
      <vt:lpstr>MS Excel Questions</vt:lpstr>
      <vt:lpstr>MS Excel Questions</vt:lpstr>
      <vt:lpstr>MS Excel Questions</vt:lpstr>
      <vt:lpstr>Recommendations for Excel Questions</vt:lpstr>
      <vt:lpstr>MySQL Questions</vt:lpstr>
      <vt:lpstr>MySQL Questions</vt:lpstr>
      <vt:lpstr>MySQL Questions</vt:lpstr>
      <vt:lpstr>MySQL Questions</vt:lpstr>
      <vt:lpstr>MySQL Questions</vt:lpstr>
      <vt:lpstr>MySQL Questions</vt:lpstr>
      <vt:lpstr>MySQL Questions</vt:lpstr>
      <vt:lpstr>MySQL Questions</vt:lpstr>
      <vt:lpstr>MySQL Questions</vt:lpstr>
      <vt:lpstr>MySQL Questions</vt:lpstr>
      <vt:lpstr>Recommendations for SQL Questions</vt:lpstr>
      <vt:lpstr>Power BI Questions</vt:lpstr>
      <vt:lpstr>Power BI Questions</vt:lpstr>
      <vt:lpstr>Power BI Questions</vt:lpstr>
      <vt:lpstr>Power BI Questions</vt:lpstr>
      <vt:lpstr>Power BI Questions</vt:lpstr>
      <vt:lpstr>Power BI Questions</vt:lpstr>
      <vt:lpstr>Power BI Questions</vt:lpstr>
      <vt:lpstr>Power BI Dashboards</vt:lpstr>
      <vt:lpstr>Recommendations for Power BI Questions</vt:lpstr>
      <vt:lpstr>Required Documents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Purchase Behaviour in Retail using Data Analytics</dc:title>
  <dc:creator>NAVEEN SAMUEL</dc:creator>
  <cp:lastModifiedBy>NAVEEN SAMUEL</cp:lastModifiedBy>
  <cp:revision>45</cp:revision>
  <dcterms:created xsi:type="dcterms:W3CDTF">2025-03-09T18:02:58Z</dcterms:created>
  <dcterms:modified xsi:type="dcterms:W3CDTF">2025-03-15T06:31:02Z</dcterms:modified>
</cp:coreProperties>
</file>